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494" r:id="rId2"/>
    <p:sldId id="495" r:id="rId3"/>
    <p:sldId id="496" r:id="rId4"/>
    <p:sldId id="497" r:id="rId5"/>
    <p:sldId id="498" r:id="rId6"/>
    <p:sldId id="499" r:id="rId7"/>
    <p:sldId id="500" r:id="rId8"/>
    <p:sldId id="501" r:id="rId9"/>
    <p:sldId id="502" r:id="rId10"/>
    <p:sldId id="503" r:id="rId11"/>
    <p:sldId id="504" r:id="rId12"/>
    <p:sldId id="505" r:id="rId13"/>
    <p:sldId id="506" r:id="rId14"/>
    <p:sldId id="507" r:id="rId15"/>
    <p:sldId id="508" r:id="rId16"/>
    <p:sldId id="509" r:id="rId17"/>
    <p:sldId id="510" r:id="rId18"/>
    <p:sldId id="511" r:id="rId19"/>
    <p:sldId id="512" r:id="rId20"/>
    <p:sldId id="513" r:id="rId21"/>
    <p:sldId id="514" r:id="rId22"/>
    <p:sldId id="515" r:id="rId23"/>
    <p:sldId id="516" r:id="rId24"/>
    <p:sldId id="517" r:id="rId25"/>
    <p:sldId id="518" r:id="rId26"/>
    <p:sldId id="519" r:id="rId27"/>
    <p:sldId id="520" r:id="rId28"/>
    <p:sldId id="521" r:id="rId29"/>
    <p:sldId id="522" r:id="rId30"/>
    <p:sldId id="453" r:id="rId31"/>
    <p:sldId id="455" r:id="rId32"/>
    <p:sldId id="299" r:id="rId33"/>
    <p:sldId id="458" r:id="rId34"/>
    <p:sldId id="459" r:id="rId35"/>
    <p:sldId id="460" r:id="rId36"/>
    <p:sldId id="461" r:id="rId37"/>
    <p:sldId id="462" r:id="rId38"/>
    <p:sldId id="424" r:id="rId39"/>
    <p:sldId id="477" r:id="rId40"/>
    <p:sldId id="464" r:id="rId41"/>
    <p:sldId id="465" r:id="rId42"/>
    <p:sldId id="466" r:id="rId43"/>
    <p:sldId id="467" r:id="rId44"/>
    <p:sldId id="468" r:id="rId45"/>
    <p:sldId id="469" r:id="rId46"/>
    <p:sldId id="470" r:id="rId47"/>
    <p:sldId id="472" r:id="rId48"/>
    <p:sldId id="474" r:id="rId49"/>
    <p:sldId id="475" r:id="rId50"/>
    <p:sldId id="476" r:id="rId51"/>
    <p:sldId id="300" r:id="rId52"/>
    <p:sldId id="269" r:id="rId53"/>
    <p:sldId id="302" r:id="rId54"/>
    <p:sldId id="272" r:id="rId55"/>
    <p:sldId id="315" r:id="rId56"/>
    <p:sldId id="304" r:id="rId57"/>
    <p:sldId id="431" r:id="rId58"/>
    <p:sldId id="432" r:id="rId59"/>
    <p:sldId id="433" r:id="rId60"/>
    <p:sldId id="434" r:id="rId61"/>
    <p:sldId id="435" r:id="rId62"/>
    <p:sldId id="436" r:id="rId63"/>
    <p:sldId id="318" r:id="rId64"/>
    <p:sldId id="319" r:id="rId65"/>
    <p:sldId id="478" r:id="rId66"/>
    <p:sldId id="479" r:id="rId67"/>
    <p:sldId id="480" r:id="rId68"/>
    <p:sldId id="481" r:id="rId69"/>
    <p:sldId id="482" r:id="rId70"/>
    <p:sldId id="533" r:id="rId71"/>
    <p:sldId id="534" r:id="rId72"/>
    <p:sldId id="483" r:id="rId73"/>
    <p:sldId id="484" r:id="rId74"/>
    <p:sldId id="320" r:id="rId75"/>
    <p:sldId id="322" r:id="rId76"/>
    <p:sldId id="323" r:id="rId77"/>
    <p:sldId id="324" r:id="rId78"/>
    <p:sldId id="325" r:id="rId79"/>
    <p:sldId id="326" r:id="rId80"/>
    <p:sldId id="524" r:id="rId81"/>
    <p:sldId id="525" r:id="rId82"/>
    <p:sldId id="329" r:id="rId83"/>
    <p:sldId id="330" r:id="rId84"/>
    <p:sldId id="332" r:id="rId85"/>
    <p:sldId id="341" r:id="rId86"/>
    <p:sldId id="376" r:id="rId87"/>
    <p:sldId id="377" r:id="rId88"/>
    <p:sldId id="378" r:id="rId89"/>
    <p:sldId id="379" r:id="rId90"/>
    <p:sldId id="532" r:id="rId91"/>
    <p:sldId id="526" r:id="rId92"/>
    <p:sldId id="528" r:id="rId93"/>
    <p:sldId id="530" r:id="rId94"/>
    <p:sldId id="529" r:id="rId95"/>
    <p:sldId id="527" r:id="rId96"/>
    <p:sldId id="380" r:id="rId97"/>
    <p:sldId id="531" r:id="rId98"/>
    <p:sldId id="381" r:id="rId99"/>
    <p:sldId id="382" r:id="rId100"/>
    <p:sldId id="383" r:id="rId101"/>
    <p:sldId id="390" r:id="rId102"/>
    <p:sldId id="388" r:id="rId103"/>
    <p:sldId id="391" r:id="rId104"/>
    <p:sldId id="389" r:id="rId105"/>
    <p:sldId id="392" r:id="rId106"/>
    <p:sldId id="393" r:id="rId107"/>
    <p:sldId id="394" r:id="rId108"/>
    <p:sldId id="535" r:id="rId109"/>
    <p:sldId id="536" r:id="rId110"/>
    <p:sldId id="537" r:id="rId111"/>
    <p:sldId id="538" r:id="rId112"/>
    <p:sldId id="485" r:id="rId113"/>
    <p:sldId id="486" r:id="rId114"/>
    <p:sldId id="487" r:id="rId115"/>
    <p:sldId id="488" r:id="rId116"/>
    <p:sldId id="489" r:id="rId117"/>
    <p:sldId id="490" r:id="rId118"/>
    <p:sldId id="539" r:id="rId119"/>
    <p:sldId id="540" r:id="rId120"/>
    <p:sldId id="541" r:id="rId121"/>
    <p:sldId id="542" r:id="rId122"/>
    <p:sldId id="543" r:id="rId123"/>
    <p:sldId id="544" r:id="rId124"/>
    <p:sldId id="545" r:id="rId125"/>
    <p:sldId id="546" r:id="rId126"/>
    <p:sldId id="547" r:id="rId127"/>
    <p:sldId id="548" r:id="rId128"/>
    <p:sldId id="549" r:id="rId129"/>
    <p:sldId id="550" r:id="rId130"/>
    <p:sldId id="551" r:id="rId131"/>
    <p:sldId id="552" r:id="rId132"/>
    <p:sldId id="553" r:id="rId133"/>
    <p:sldId id="491" r:id="rId134"/>
    <p:sldId id="492" r:id="rId135"/>
    <p:sldId id="493" r:id="rId136"/>
    <p:sldId id="422" r:id="rId137"/>
    <p:sldId id="423" r:id="rId138"/>
    <p:sldId id="425" r:id="rId139"/>
    <p:sldId id="554" r:id="rId140"/>
    <p:sldId id="555" r:id="rId141"/>
    <p:sldId id="561" r:id="rId142"/>
    <p:sldId id="556" r:id="rId143"/>
    <p:sldId id="557" r:id="rId144"/>
    <p:sldId id="558" r:id="rId145"/>
    <p:sldId id="560" r:id="rId146"/>
    <p:sldId id="426" r:id="rId147"/>
    <p:sldId id="562" r:id="rId148"/>
    <p:sldId id="564" r:id="rId149"/>
    <p:sldId id="565" r:id="rId150"/>
    <p:sldId id="566" r:id="rId151"/>
    <p:sldId id="567" r:id="rId152"/>
    <p:sldId id="568" r:id="rId153"/>
    <p:sldId id="563" r:id="rId1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ur.chat31@gmail.com" initials="a" lastIdx="1" clrIdx="0">
    <p:extLst>
      <p:ext uri="{19B8F6BF-5375-455C-9EA6-DF929625EA0E}">
        <p15:presenceInfo xmlns:p15="http://schemas.microsoft.com/office/powerpoint/2012/main" userId="127964b6fd9f6d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490"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228C42-FE94-48D1-8461-45145068F0F9}" type="datetimeFigureOut">
              <a:rPr lang="en-US" smtClean="0"/>
              <a:t>9/8/2023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397EB2-2CA9-4B1B-B208-70ECF7CDA4F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D397EB2-2CA9-4B1B-B208-70ECF7CDA4FC}" type="slidenum">
              <a:rPr lang="en-US" smtClean="0"/>
              <a:t>1</a:t>
            </a:fld>
            <a:endParaRPr lang="en-US"/>
          </a:p>
        </p:txBody>
      </p:sp>
    </p:spTree>
    <p:extLst>
      <p:ext uri="{BB962C8B-B14F-4D97-AF65-F5344CB8AC3E}">
        <p14:creationId xmlns:p14="http://schemas.microsoft.com/office/powerpoint/2010/main" val="350038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D397EB2-2CA9-4B1B-B208-70ECF7CDA4FC}" type="slidenum">
              <a:rPr lang="en-US" smtClean="0"/>
              <a:t>30</a:t>
            </a:fld>
            <a:endParaRPr lang="en-US"/>
          </a:p>
        </p:txBody>
      </p:sp>
    </p:spTree>
    <p:extLst>
      <p:ext uri="{BB962C8B-B14F-4D97-AF65-F5344CB8AC3E}">
        <p14:creationId xmlns:p14="http://schemas.microsoft.com/office/powerpoint/2010/main" val="231506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B7C8DE4A-3DA1-4777-AB43-CD2C34E8B11F}"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328991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24CBB850-0417-4315-9DAF-693530D28A37}"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25393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397EB2-2CA9-4B1B-B208-70ECF7CDA4FC}" type="slidenum">
              <a:rPr lang="en-US" smtClean="0"/>
              <a:t>55</a:t>
            </a:fld>
            <a:endParaRPr lang="en-US"/>
          </a:p>
        </p:txBody>
      </p:sp>
    </p:spTree>
    <p:extLst>
      <p:ext uri="{BB962C8B-B14F-4D97-AF65-F5344CB8AC3E}">
        <p14:creationId xmlns:p14="http://schemas.microsoft.com/office/powerpoint/2010/main" val="76025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D397EB2-2CA9-4B1B-B208-70ECF7CDA4FC}" type="slidenum">
              <a:rPr lang="en-US" smtClean="0"/>
              <a:t>65</a:t>
            </a:fld>
            <a:endParaRPr lang="en-US"/>
          </a:p>
        </p:txBody>
      </p:sp>
    </p:spTree>
    <p:extLst>
      <p:ext uri="{BB962C8B-B14F-4D97-AF65-F5344CB8AC3E}">
        <p14:creationId xmlns:p14="http://schemas.microsoft.com/office/powerpoint/2010/main" val="3421582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A4194A-2D07-4533-8A82-C5429DE86E7D}" type="datetime1">
              <a:rPr lang="en-US" smtClean="0"/>
              <a:t>9/8/2023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B359E2-98EF-4F48-89B6-C12B10209EB0}" type="datetime1">
              <a:rPr lang="en-US" smtClean="0"/>
              <a:t>9/8/2023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809471-59E0-4026-B4F0-4D11E5A718F9}" type="datetime1">
              <a:rPr lang="en-US" smtClean="0"/>
              <a:t>9/8/2023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07F7B5-C200-4E75-83A9-11314DA170D6}" type="datetime1">
              <a:rPr lang="en-US" smtClean="0"/>
              <a:t>9/8/2023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393DF-A8DF-461F-B804-FF619A8BDD2E}" type="datetime1">
              <a:rPr lang="en-US" smtClean="0"/>
              <a:t>9/8/2023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BC7C76-2866-4F83-9064-7618282A5A12}" type="datetime1">
              <a:rPr lang="en-US" smtClean="0"/>
              <a:t>9/8/2023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DC469A-4ABD-4D66-8A24-58D538FC257B}" type="datetime1">
              <a:rPr lang="en-US" smtClean="0"/>
              <a:t>9/8/2023</a:t>
            </a:fld>
            <a:endParaRPr lang="en-US"/>
          </a:p>
        </p:txBody>
      </p:sp>
      <p:sp>
        <p:nvSpPr>
          <p:cNvPr id="8" name="Footer Placeholder 7"/>
          <p:cNvSpPr>
            <a:spLocks noGrp="1"/>
          </p:cNvSpPr>
          <p:nvPr>
            <p:ph type="ftr" sz="quarter" idx="11"/>
          </p:nvPr>
        </p:nvSpPr>
        <p:spPr/>
        <p:txBody>
          <a:bodyPr/>
          <a:lstStyle/>
          <a:p>
            <a:r>
              <a:rPr lang="en-GB" smtClean="0"/>
              <a:t>&lt;BCSE0103&gt; &lt;Soft Computing&gt;</a:t>
            </a:r>
            <a:endParaRPr lang="en-US"/>
          </a:p>
        </p:txBody>
      </p:sp>
      <p:sp>
        <p:nvSpPr>
          <p:cNvPr id="9" name="Slide Number Placeholder 8"/>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61001B-388E-402F-B586-A086297FA353}" type="datetime1">
              <a:rPr lang="en-US" smtClean="0"/>
              <a:t>9/8/2023</a:t>
            </a:fld>
            <a:endParaRPr lang="en-US"/>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2DA3C9-8C8D-4B26-8B74-A551013788BE}" type="datetime1">
              <a:rPr lang="en-US" smtClean="0"/>
              <a:t>9/8/2023</a:t>
            </a:fld>
            <a:endParaRPr lang="en-US"/>
          </a:p>
        </p:txBody>
      </p:sp>
      <p:sp>
        <p:nvSpPr>
          <p:cNvPr id="3" name="Footer Placeholder 2"/>
          <p:cNvSpPr>
            <a:spLocks noGrp="1"/>
          </p:cNvSpPr>
          <p:nvPr>
            <p:ph type="ftr" sz="quarter" idx="11"/>
          </p:nvPr>
        </p:nvSpPr>
        <p:spPr/>
        <p:txBody>
          <a:bodyPr/>
          <a:lstStyle/>
          <a:p>
            <a:r>
              <a:rPr lang="en-GB" smtClean="0"/>
              <a:t>&lt;BCSE0103&gt; &lt;Soft Computing&gt;</a:t>
            </a:r>
            <a:endParaRPr lang="en-US"/>
          </a:p>
        </p:txBody>
      </p:sp>
      <p:sp>
        <p:nvSpPr>
          <p:cNvPr id="4" name="Slide Number Placeholder 3"/>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7127A1-C8D7-42BF-BBCA-C678BFB8A9F2}" type="datetime1">
              <a:rPr lang="en-US" smtClean="0"/>
              <a:t>9/8/2023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D50D42-D753-4F75-8021-174DDED0DCE0}" type="datetime1">
              <a:rPr lang="en-US" smtClean="0"/>
              <a:t>9/8/2023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863F2-79A7-4674-AE3E-F4C4D1F42A64}" type="datetime1">
              <a:rPr lang="en-US" smtClean="0"/>
              <a:t>9/8/2023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&lt;BCSE0103&gt; &lt;Soft Computing&gt;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55922-87EB-483D-8474-2C9330A0D92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em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emf"/><Relationship Id="rId9" Type="http://schemas.openxmlformats.org/officeDocument/2006/relationships/image" Target="../media/image85.png"/></Relationships>
</file>

<file path=ppt/slides/_rels/slide10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10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108.xml.rels><?xml version="1.0" encoding="UTF-8" standalone="yes"?>
<Relationships xmlns="http://schemas.openxmlformats.org/package/2006/relationships"><Relationship Id="rId3" Type="http://schemas.openxmlformats.org/officeDocument/2006/relationships/image" Target="../media/image98.emf"/><Relationship Id="rId7" Type="http://schemas.openxmlformats.org/officeDocument/2006/relationships/image" Target="../media/image102.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10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em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12.em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1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9.emf"/></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20.emf"/></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1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22.emf"/></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23.emf"/></Relationships>
</file>

<file path=ppt/slides/_rels/slide1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24.emf"/></Relationships>
</file>

<file path=ppt/slides/_rels/slide1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1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26.emf"/></Relationships>
</file>

<file path=ppt/slides/_rels/slide1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27.emf"/></Relationships>
</file>

<file path=ppt/slides/_rels/slide1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1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30.emf"/></Relationships>
</file>

<file path=ppt/slides/_rels/slide1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31.emf"/></Relationships>
</file>

<file path=ppt/slides/_rels/slide1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1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39.emf"/></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47.emf"/></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49.emf"/><Relationship Id="rId4" Type="http://schemas.openxmlformats.org/officeDocument/2006/relationships/image" Target="../media/image148.emf"/></Relationships>
</file>

<file path=ppt/slides/_rels/slide151.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image" Target="../media/image3.jpeg"/><Relationship Id="rId7" Type="http://schemas.openxmlformats.org/officeDocument/2006/relationships/image" Target="../media/image152.emf"/><Relationship Id="rId12" Type="http://schemas.openxmlformats.org/officeDocument/2006/relationships/image" Target="../media/image15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1.emf"/><Relationship Id="rId11" Type="http://schemas.openxmlformats.org/officeDocument/2006/relationships/image" Target="../media/image156.emf"/><Relationship Id="rId5" Type="http://schemas.openxmlformats.org/officeDocument/2006/relationships/image" Target="../media/image150.png"/><Relationship Id="rId10" Type="http://schemas.openxmlformats.org/officeDocument/2006/relationships/image" Target="../media/image155.emf"/><Relationship Id="rId4" Type="http://schemas.openxmlformats.org/officeDocument/2006/relationships/image" Target="../media/image146.png"/><Relationship Id="rId9" Type="http://schemas.openxmlformats.org/officeDocument/2006/relationships/image" Target="../media/image154.emf"/></Relationships>
</file>

<file path=ppt/slides/_rels/slide152.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46.png"/><Relationship Id="rId7" Type="http://schemas.openxmlformats.org/officeDocument/2006/relationships/image" Target="../media/image162.emf"/><Relationship Id="rId2" Type="http://schemas.openxmlformats.org/officeDocument/2006/relationships/image" Target="../media/image158.jpeg"/><Relationship Id="rId1" Type="http://schemas.openxmlformats.org/officeDocument/2006/relationships/slideLayout" Target="../slideLayouts/slideLayout2.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s>
</file>

<file path=ppt/slides/_rels/slide153.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emf"/></Relationships>
</file>

<file path=ppt/slides/_rels/slide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em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emf"/></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png"/><Relationship Id="rId4" Type="http://schemas.openxmlformats.org/officeDocument/2006/relationships/image" Target="../media/image64.png"/></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1.emf"/><Relationship Id="rId4" Type="http://schemas.openxmlformats.org/officeDocument/2006/relationships/image" Target="../media/image70.png"/></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457200" y="222879"/>
            <a:ext cx="8229600" cy="1143000"/>
          </a:xfrm>
        </p:spPr>
        <p:txBody>
          <a:bodyPr>
            <a:normAutofit/>
          </a:bodyPr>
          <a:lstStyle/>
          <a:p>
            <a:r>
              <a:rPr lang="en-US" sz="3600" b="1" dirty="0" smtClean="0"/>
              <a:t>	</a:t>
            </a:r>
            <a:endParaRPr lang="en-IN" sz="3600"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a:t>
            </a:fld>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1463" y="43437"/>
            <a:ext cx="2148337" cy="1551007"/>
          </a:xfrm>
          <a:prstGeom prst="rect">
            <a:avLst/>
          </a:prstGeom>
        </p:spPr>
      </p:pic>
      <p:sp>
        <p:nvSpPr>
          <p:cNvPr id="3" name="Content Placeholder 2"/>
          <p:cNvSpPr>
            <a:spLocks noGrp="1"/>
          </p:cNvSpPr>
          <p:nvPr>
            <p:ph idx="1"/>
          </p:nvPr>
        </p:nvSpPr>
        <p:spPr>
          <a:xfrm>
            <a:off x="457200" y="1516676"/>
            <a:ext cx="8229600" cy="4525963"/>
          </a:xfrm>
        </p:spPr>
        <p:txBody>
          <a:bodyPr>
            <a:normAutofit/>
          </a:bodyPr>
          <a:lstStyle/>
          <a:p>
            <a:pPr marL="0" indent="0" algn="ctr">
              <a:buNone/>
            </a:pPr>
            <a:r>
              <a:rPr lang="en-US" b="1" dirty="0" err="1" smtClean="0"/>
              <a:t>BTech</a:t>
            </a:r>
            <a:r>
              <a:rPr lang="en-US" b="1" dirty="0" smtClean="0"/>
              <a:t> IV Year VII Semester Section: </a:t>
            </a:r>
          </a:p>
          <a:p>
            <a:pPr marL="0" indent="0" algn="ctr">
              <a:buNone/>
            </a:pPr>
            <a:r>
              <a:rPr lang="en-US" b="1" dirty="0" smtClean="0"/>
              <a:t>BCSE0103</a:t>
            </a:r>
            <a:r>
              <a:rPr lang="en-US" b="1" dirty="0"/>
              <a:t>: SOFT </a:t>
            </a:r>
            <a:r>
              <a:rPr lang="en-US" b="1" dirty="0" smtClean="0"/>
              <a:t>COMPUTING</a:t>
            </a:r>
          </a:p>
          <a:p>
            <a:pPr marL="0" indent="0" algn="ctr">
              <a:buNone/>
            </a:pPr>
            <a:r>
              <a:rPr lang="en-US" b="1" dirty="0" smtClean="0"/>
              <a:t>(Artificial </a:t>
            </a:r>
            <a:r>
              <a:rPr lang="en-US" b="1" dirty="0"/>
              <a:t>Neural </a:t>
            </a:r>
            <a:r>
              <a:rPr lang="en-US" b="1" dirty="0" smtClean="0"/>
              <a:t>Network)</a:t>
            </a:r>
            <a:endParaRPr lang="en-IN" dirty="0"/>
          </a:p>
          <a:p>
            <a:pPr marL="0" indent="0" algn="ctr">
              <a:buNone/>
            </a:pPr>
            <a:endParaRPr lang="en-US" b="1" dirty="0" smtClean="0"/>
          </a:p>
        </p:txBody>
      </p:sp>
      <p:sp>
        <p:nvSpPr>
          <p:cNvPr id="6" name="Rectangle 5"/>
          <p:cNvSpPr/>
          <p:nvPr/>
        </p:nvSpPr>
        <p:spPr>
          <a:xfrm>
            <a:off x="1619672" y="4200691"/>
            <a:ext cx="7452320" cy="2569934"/>
          </a:xfrm>
          <a:prstGeom prst="rect">
            <a:avLst/>
          </a:prstGeom>
        </p:spPr>
        <p:txBody>
          <a:bodyPr wrap="square">
            <a:spAutoFit/>
          </a:bodyPr>
          <a:lstStyle/>
          <a:p>
            <a:pPr>
              <a:buNone/>
            </a:pPr>
            <a:endParaRPr lang="en-US" sz="2400" b="1" dirty="0" smtClean="0"/>
          </a:p>
          <a:p>
            <a:pPr>
              <a:buNone/>
            </a:pPr>
            <a:r>
              <a:rPr lang="en-US" sz="2400" b="1" dirty="0" smtClean="0"/>
              <a:t>Dr</a:t>
            </a:r>
            <a:r>
              <a:rPr lang="en-US" sz="2400" b="1" dirty="0"/>
              <a:t>. </a:t>
            </a:r>
            <a:r>
              <a:rPr lang="en-US" sz="2400" b="1" dirty="0" err="1"/>
              <a:t>Dilip</a:t>
            </a:r>
            <a:r>
              <a:rPr lang="en-US" sz="2400" b="1" dirty="0"/>
              <a:t> Kumar Sharma </a:t>
            </a:r>
          </a:p>
          <a:p>
            <a:pPr>
              <a:buNone/>
            </a:pPr>
            <a:r>
              <a:rPr lang="en-US" b="1" dirty="0"/>
              <a:t>SM(IEEE, ACM, CSI), Fellow IETE, Fellow IE(I)</a:t>
            </a:r>
          </a:p>
          <a:p>
            <a:pPr>
              <a:buNone/>
            </a:pPr>
            <a:r>
              <a:rPr lang="en-US" sz="1900" b="1" dirty="0"/>
              <a:t>Professor- Dept. of Computer Engineering &amp; Applications </a:t>
            </a:r>
          </a:p>
          <a:p>
            <a:pPr>
              <a:buNone/>
            </a:pPr>
            <a:r>
              <a:rPr lang="en-US" sz="2000" b="1" dirty="0"/>
              <a:t>Dean (International Relations &amp; Academic Collaborations) </a:t>
            </a:r>
          </a:p>
          <a:p>
            <a:pPr>
              <a:buNone/>
            </a:pPr>
            <a:r>
              <a:rPr lang="en-US" sz="2000" b="1" dirty="0"/>
              <a:t>GLA University, </a:t>
            </a:r>
            <a:r>
              <a:rPr lang="en-US" sz="2000" b="1" dirty="0" smtClean="0"/>
              <a:t>Mathura, INDIA </a:t>
            </a:r>
            <a:endParaRPr lang="en-US" sz="2000" b="1" dirty="0"/>
          </a:p>
          <a:p>
            <a:pPr>
              <a:buNone/>
            </a:pPr>
            <a:r>
              <a:rPr lang="en-US" b="1" dirty="0" smtClean="0"/>
              <a:t>Email: dilip.sharma@gla.ac.in</a:t>
            </a:r>
          </a:p>
          <a:p>
            <a:pPr>
              <a:buNone/>
            </a:pPr>
            <a:r>
              <a:rPr lang="en-US" b="1" dirty="0"/>
              <a:t>https://www.gla.ac.in/academics/faculty-detail/7/prof-dilip-kumar-sharma</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4922" y="3139695"/>
            <a:ext cx="3634156" cy="1446972"/>
          </a:xfrm>
          <a:prstGeom prst="rect">
            <a:avLst/>
          </a:prstGeom>
        </p:spPr>
      </p:pic>
    </p:spTree>
    <p:extLst>
      <p:ext uri="{BB962C8B-B14F-4D97-AF65-F5344CB8AC3E}">
        <p14:creationId xmlns:p14="http://schemas.microsoft.com/office/powerpoint/2010/main" val="39076029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425ED-822C-4204-B9D3-B09CC14CB95F}"/>
              </a:ext>
            </a:extLst>
          </p:cNvPr>
          <p:cNvSpPr>
            <a:spLocks noGrp="1"/>
          </p:cNvSpPr>
          <p:nvPr>
            <p:ph type="title"/>
          </p:nvPr>
        </p:nvSpPr>
        <p:spPr>
          <a:xfrm>
            <a:off x="1907704" y="476672"/>
            <a:ext cx="6779096" cy="940966"/>
          </a:xfrm>
        </p:spPr>
        <p:txBody>
          <a:bodyPr>
            <a:noAutofit/>
          </a:bodyPr>
          <a:lstStyle/>
          <a:p>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	A </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classic example of a task that </a:t>
            </a:r>
            <a:r>
              <a:rPr lang="en-US" sz="2800" b="1" dirty="0" smtClean="0">
                <a:effectLst>
                  <a:outerShdw blurRad="38100" dist="38100" dir="2700000" algn="tl">
                    <a:srgbClr val="000000">
                      <a:alpha val="43137"/>
                    </a:srgbClr>
                  </a:outerShdw>
                </a:effectLst>
                <a:latin typeface="Times New Roman" pitchFamily="18" charset="0"/>
                <a:cs typeface="Times New Roman" pitchFamily="18" charset="0"/>
              </a:rPr>
              <a:t>	requires </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machine learning: It is very hard to say what makes a 2</a:t>
            </a:r>
            <a:endParaRPr lang="en-IN" sz="2800" dirty="0"/>
          </a:p>
        </p:txBody>
      </p:sp>
      <p:sp>
        <p:nvSpPr>
          <p:cNvPr id="4" name="Footer Placeholder 3">
            <a:extLst>
              <a:ext uri="{FF2B5EF4-FFF2-40B4-BE49-F238E27FC236}">
                <a16:creationId xmlns:a16="http://schemas.microsoft.com/office/drawing/2014/main" id="{A02B804A-D348-49DB-8389-F61648DD072F}"/>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2EA3C24-6263-4208-A1F5-217B9E50B020}"/>
              </a:ext>
            </a:extLst>
          </p:cNvPr>
          <p:cNvSpPr>
            <a:spLocks noGrp="1"/>
          </p:cNvSpPr>
          <p:nvPr>
            <p:ph type="sldNum" sz="quarter" idx="12"/>
          </p:nvPr>
        </p:nvSpPr>
        <p:spPr/>
        <p:txBody>
          <a:bodyPr/>
          <a:lstStyle/>
          <a:p>
            <a:fld id="{BB055922-87EB-483D-8474-2C9330A0D922}" type="slidenum">
              <a:rPr lang="en-US" smtClean="0"/>
              <a:t>10</a:t>
            </a:fld>
            <a:endParaRPr lang="en-US" dirty="0"/>
          </a:p>
        </p:txBody>
      </p:sp>
      <p:pic>
        <p:nvPicPr>
          <p:cNvPr id="8" name="Picture 3" descr="close49">
            <a:extLst>
              <a:ext uri="{FF2B5EF4-FFF2-40B4-BE49-F238E27FC236}">
                <a16:creationId xmlns:a16="http://schemas.microsoft.com/office/drawing/2014/main" id="{016F7BF6-8EF2-4ACC-9867-BD38C3D5F4C0}"/>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600200"/>
            <a:ext cx="6912768" cy="45259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6370283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95FC-DC30-49B7-8FFD-C15A059E199E}"/>
              </a:ext>
            </a:extLst>
          </p:cNvPr>
          <p:cNvSpPr>
            <a:spLocks noGrp="1"/>
          </p:cNvSpPr>
          <p:nvPr>
            <p:ph type="title"/>
          </p:nvPr>
        </p:nvSpPr>
        <p:spPr>
          <a:xfrm>
            <a:off x="1907704" y="274638"/>
            <a:ext cx="6779096" cy="1095375"/>
          </a:xfrm>
        </p:spPr>
        <p:txBody>
          <a:bodyPr/>
          <a:lstStyle/>
          <a:p>
            <a:r>
              <a:rPr lang="en-IN" sz="3200" b="1" dirty="0">
                <a:latin typeface="Times New Roman" pitchFamily="18" charset="0"/>
                <a:cs typeface="Times New Roman" pitchFamily="18" charset="0"/>
              </a:rPr>
              <a:t>Solution of XOR Problem</a:t>
            </a:r>
          </a:p>
        </p:txBody>
      </p:sp>
      <p:pic>
        <p:nvPicPr>
          <p:cNvPr id="8" name="Content Placeholder 7">
            <a:extLst>
              <a:ext uri="{FF2B5EF4-FFF2-40B4-BE49-F238E27FC236}">
                <a16:creationId xmlns:a16="http://schemas.microsoft.com/office/drawing/2014/main" id="{FBD444EB-6FE4-438E-8600-08457E384FF1}"/>
              </a:ext>
            </a:extLst>
          </p:cNvPr>
          <p:cNvPicPr>
            <a:picLocks noGrp="1" noChangeAspect="1"/>
          </p:cNvPicPr>
          <p:nvPr>
            <p:ph idx="1"/>
          </p:nvPr>
        </p:nvPicPr>
        <p:blipFill>
          <a:blip r:embed="rId2"/>
          <a:stretch>
            <a:fillRect/>
          </a:stretch>
        </p:blipFill>
        <p:spPr>
          <a:xfrm>
            <a:off x="841717" y="1639529"/>
            <a:ext cx="7460566" cy="4525963"/>
          </a:xfrm>
          <a:prstGeom prst="rect">
            <a:avLst/>
          </a:prstGeom>
        </p:spPr>
      </p:pic>
      <p:sp>
        <p:nvSpPr>
          <p:cNvPr id="4" name="Footer Placeholder 3">
            <a:extLst>
              <a:ext uri="{FF2B5EF4-FFF2-40B4-BE49-F238E27FC236}">
                <a16:creationId xmlns:a16="http://schemas.microsoft.com/office/drawing/2014/main" id="{4AC3425B-7CAF-42C5-B015-676950A7133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30E062D-7B16-4268-8EE0-F60F6423E184}"/>
              </a:ext>
            </a:extLst>
          </p:cNvPr>
          <p:cNvSpPr>
            <a:spLocks noGrp="1"/>
          </p:cNvSpPr>
          <p:nvPr>
            <p:ph type="sldNum" sz="quarter" idx="12"/>
          </p:nvPr>
        </p:nvSpPr>
        <p:spPr/>
        <p:txBody>
          <a:bodyPr/>
          <a:lstStyle/>
          <a:p>
            <a:fld id="{BB055922-87EB-483D-8474-2C9330A0D922}" type="slidenum">
              <a:rPr lang="en-US" smtClean="0"/>
              <a:t>100</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74187009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8152A-1796-433D-A7EE-AC4078D7F49B}"/>
              </a:ext>
            </a:extLst>
          </p:cNvPr>
          <p:cNvSpPr>
            <a:spLocks noGrp="1"/>
          </p:cNvSpPr>
          <p:nvPr>
            <p:ph type="title"/>
          </p:nvPr>
        </p:nvSpPr>
        <p:spPr>
          <a:xfrm>
            <a:off x="2123728" y="274638"/>
            <a:ext cx="6840760" cy="1210146"/>
          </a:xfrm>
        </p:spPr>
        <p:txBody>
          <a:bodyPr>
            <a:normAutofit fontScale="90000"/>
          </a:bodyPr>
          <a:lstStyle/>
          <a:p>
            <a:r>
              <a:rPr lang="en-IN" b="1" dirty="0" smtClean="0">
                <a:latin typeface="Times New Roman" pitchFamily="18" charset="0"/>
                <a:cs typeface="Times New Roman" pitchFamily="18" charset="0"/>
              </a:rPr>
              <a:t>	Dynamic </a:t>
            </a:r>
            <a:r>
              <a:rPr lang="en-IN" b="1" dirty="0">
                <a:latin typeface="Times New Roman" pitchFamily="18" charset="0"/>
                <a:cs typeface="Times New Roman" pitchFamily="18" charset="0"/>
              </a:rPr>
              <a:t>neural Network</a:t>
            </a:r>
            <a:endParaRPr lang="en-IN" dirty="0"/>
          </a:p>
        </p:txBody>
      </p:sp>
      <p:sp>
        <p:nvSpPr>
          <p:cNvPr id="4" name="Footer Placeholder 3">
            <a:extLst>
              <a:ext uri="{FF2B5EF4-FFF2-40B4-BE49-F238E27FC236}">
                <a16:creationId xmlns:a16="http://schemas.microsoft.com/office/drawing/2014/main" id="{3F3085B2-A93B-41C9-B151-B2C20CF86C6F}"/>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E29525F-E3DE-4FD5-BB0E-835094252406}"/>
              </a:ext>
            </a:extLst>
          </p:cNvPr>
          <p:cNvSpPr>
            <a:spLocks noGrp="1"/>
          </p:cNvSpPr>
          <p:nvPr>
            <p:ph type="sldNum" sz="quarter" idx="12"/>
          </p:nvPr>
        </p:nvSpPr>
        <p:spPr/>
        <p:txBody>
          <a:bodyPr/>
          <a:lstStyle/>
          <a:p>
            <a:fld id="{BB055922-87EB-483D-8474-2C9330A0D922}" type="slidenum">
              <a:rPr lang="en-US" smtClean="0"/>
              <a:t>101</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8" name="Picture 7"/>
          <p:cNvPicPr>
            <a:picLocks noChangeAspect="1"/>
          </p:cNvPicPr>
          <p:nvPr/>
        </p:nvPicPr>
        <p:blipFill>
          <a:blip r:embed="rId3"/>
          <a:stretch>
            <a:fillRect/>
          </a:stretch>
        </p:blipFill>
        <p:spPr>
          <a:xfrm>
            <a:off x="4571995" y="3428999"/>
            <a:ext cx="9" cy="1"/>
          </a:xfrm>
          <a:prstGeom prst="rect">
            <a:avLst/>
          </a:prstGeom>
        </p:spPr>
      </p:pic>
      <p:pic>
        <p:nvPicPr>
          <p:cNvPr id="9" name="Picture 8"/>
          <p:cNvPicPr>
            <a:picLocks noChangeAspect="1"/>
          </p:cNvPicPr>
          <p:nvPr/>
        </p:nvPicPr>
        <p:blipFill>
          <a:blip r:embed="rId4"/>
          <a:stretch>
            <a:fillRect/>
          </a:stretch>
        </p:blipFill>
        <p:spPr>
          <a:xfrm>
            <a:off x="1285186" y="1941316"/>
            <a:ext cx="7067886" cy="715067"/>
          </a:xfrm>
          <a:prstGeom prst="rect">
            <a:avLst/>
          </a:prstGeom>
        </p:spPr>
      </p:pic>
      <p:pic>
        <p:nvPicPr>
          <p:cNvPr id="11" name="Picture 10"/>
          <p:cNvPicPr>
            <a:picLocks noChangeAspect="1"/>
          </p:cNvPicPr>
          <p:nvPr/>
        </p:nvPicPr>
        <p:blipFill>
          <a:blip r:embed="rId5"/>
          <a:stretch>
            <a:fillRect/>
          </a:stretch>
        </p:blipFill>
        <p:spPr>
          <a:xfrm>
            <a:off x="1475656" y="2806199"/>
            <a:ext cx="6445173" cy="622800"/>
          </a:xfrm>
          <a:prstGeom prst="rect">
            <a:avLst/>
          </a:prstGeom>
        </p:spPr>
      </p:pic>
      <p:pic>
        <p:nvPicPr>
          <p:cNvPr id="12" name="Picture 11"/>
          <p:cNvPicPr>
            <a:picLocks noChangeAspect="1"/>
          </p:cNvPicPr>
          <p:nvPr/>
        </p:nvPicPr>
        <p:blipFill>
          <a:blip r:embed="rId6"/>
          <a:stretch>
            <a:fillRect/>
          </a:stretch>
        </p:blipFill>
        <p:spPr>
          <a:xfrm>
            <a:off x="1478941" y="3648074"/>
            <a:ext cx="6506382" cy="599733"/>
          </a:xfrm>
          <a:prstGeom prst="rect">
            <a:avLst/>
          </a:prstGeom>
        </p:spPr>
      </p:pic>
      <p:pic>
        <p:nvPicPr>
          <p:cNvPr id="13" name="Picture 12"/>
          <p:cNvPicPr>
            <a:picLocks noChangeAspect="1"/>
          </p:cNvPicPr>
          <p:nvPr/>
        </p:nvPicPr>
        <p:blipFill>
          <a:blip r:embed="rId7"/>
          <a:stretch>
            <a:fillRect/>
          </a:stretch>
        </p:blipFill>
        <p:spPr>
          <a:xfrm>
            <a:off x="1568989" y="4593099"/>
            <a:ext cx="6216694" cy="882300"/>
          </a:xfrm>
          <a:prstGeom prst="rect">
            <a:avLst/>
          </a:prstGeom>
        </p:spPr>
      </p:pic>
    </p:spTree>
    <p:extLst>
      <p:ext uri="{BB962C8B-B14F-4D97-AF65-F5344CB8AC3E}">
        <p14:creationId xmlns:p14="http://schemas.microsoft.com/office/powerpoint/2010/main" val="6066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372A-8C6D-4768-AE9F-F26399DC0963}"/>
              </a:ext>
            </a:extLst>
          </p:cNvPr>
          <p:cNvSpPr>
            <a:spLocks noGrp="1"/>
          </p:cNvSpPr>
          <p:nvPr>
            <p:ph type="title"/>
          </p:nvPr>
        </p:nvSpPr>
        <p:spPr>
          <a:xfrm>
            <a:off x="2305244" y="274638"/>
            <a:ext cx="6381555" cy="1210146"/>
          </a:xfrm>
        </p:spPr>
        <p:txBody>
          <a:bodyPr/>
          <a:lstStyle/>
          <a:p>
            <a:r>
              <a:rPr lang="en-IN" b="1" dirty="0">
                <a:latin typeface="Times New Roman" pitchFamily="18" charset="0"/>
                <a:cs typeface="Times New Roman" pitchFamily="18" charset="0"/>
              </a:rPr>
              <a:t>Dynamic neural Network</a:t>
            </a:r>
            <a:endParaRPr lang="en-IN" dirty="0"/>
          </a:p>
        </p:txBody>
      </p:sp>
      <p:pic>
        <p:nvPicPr>
          <p:cNvPr id="6" name="Content Placeholder 5">
            <a:extLst>
              <a:ext uri="{FF2B5EF4-FFF2-40B4-BE49-F238E27FC236}">
                <a16:creationId xmlns:a16="http://schemas.microsoft.com/office/drawing/2014/main" id="{AEA5786F-C7EF-4ECF-B973-4730759C5854}"/>
              </a:ext>
            </a:extLst>
          </p:cNvPr>
          <p:cNvPicPr>
            <a:picLocks noGrp="1" noChangeAspect="1"/>
          </p:cNvPicPr>
          <p:nvPr>
            <p:ph idx="1"/>
          </p:nvPr>
        </p:nvPicPr>
        <p:blipFill>
          <a:blip r:embed="rId2"/>
          <a:stretch>
            <a:fillRect/>
          </a:stretch>
        </p:blipFill>
        <p:spPr>
          <a:xfrm>
            <a:off x="489598" y="1639529"/>
            <a:ext cx="8164804" cy="4525963"/>
          </a:xfrm>
          <a:prstGeom prst="rect">
            <a:avLst/>
          </a:prstGeom>
        </p:spPr>
      </p:pic>
      <p:sp>
        <p:nvSpPr>
          <p:cNvPr id="4" name="Footer Placeholder 3">
            <a:extLst>
              <a:ext uri="{FF2B5EF4-FFF2-40B4-BE49-F238E27FC236}">
                <a16:creationId xmlns:a16="http://schemas.microsoft.com/office/drawing/2014/main" id="{C681F1D8-B111-4D16-804B-8D56A256E67A}"/>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66D462C-D851-4940-A704-349E6AA3C031}"/>
              </a:ext>
            </a:extLst>
          </p:cNvPr>
          <p:cNvSpPr>
            <a:spLocks noGrp="1"/>
          </p:cNvSpPr>
          <p:nvPr>
            <p:ph type="sldNum" sz="quarter" idx="12"/>
          </p:nvPr>
        </p:nvSpPr>
        <p:spPr/>
        <p:txBody>
          <a:bodyPr/>
          <a:lstStyle/>
          <a:p>
            <a:fld id="{BB055922-87EB-483D-8474-2C9330A0D922}" type="slidenum">
              <a:rPr lang="en-US" smtClean="0"/>
              <a:t>102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80275137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8E61-2C0D-4015-9927-418065B6F490}"/>
              </a:ext>
            </a:extLst>
          </p:cNvPr>
          <p:cNvSpPr>
            <a:spLocks noGrp="1"/>
          </p:cNvSpPr>
          <p:nvPr>
            <p:ph type="title"/>
          </p:nvPr>
        </p:nvSpPr>
        <p:spPr>
          <a:xfrm>
            <a:off x="2305244" y="274638"/>
            <a:ext cx="6381555" cy="1210146"/>
          </a:xfrm>
        </p:spPr>
        <p:txBody>
          <a:bodyPr>
            <a:normAutofit fontScale="90000"/>
          </a:bodyPr>
          <a:lstStyle/>
          <a:p>
            <a:r>
              <a:rPr lang="en-IN" b="1" dirty="0">
                <a:latin typeface="Times New Roman" pitchFamily="18" charset="0"/>
                <a:cs typeface="Times New Roman" pitchFamily="18" charset="0"/>
              </a:rPr>
              <a:t>Concept of Learning in neural Network</a:t>
            </a:r>
          </a:p>
        </p:txBody>
      </p:sp>
      <p:sp>
        <p:nvSpPr>
          <p:cNvPr id="4" name="Footer Placeholder 3">
            <a:extLst>
              <a:ext uri="{FF2B5EF4-FFF2-40B4-BE49-F238E27FC236}">
                <a16:creationId xmlns:a16="http://schemas.microsoft.com/office/drawing/2014/main" id="{A4ECB4B2-262B-4704-B7A8-CD7D2F85D22E}"/>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29A91AE-1EA9-4B58-86ED-5038573B13C8}"/>
              </a:ext>
            </a:extLst>
          </p:cNvPr>
          <p:cNvSpPr>
            <a:spLocks noGrp="1"/>
          </p:cNvSpPr>
          <p:nvPr>
            <p:ph type="sldNum" sz="quarter" idx="12"/>
          </p:nvPr>
        </p:nvSpPr>
        <p:spPr/>
        <p:txBody>
          <a:bodyPr/>
          <a:lstStyle/>
          <a:p>
            <a:fld id="{BB055922-87EB-483D-8474-2C9330A0D922}" type="slidenum">
              <a:rPr lang="en-US" smtClean="0"/>
              <a:t>103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8" name="Picture 7"/>
          <p:cNvPicPr>
            <a:picLocks noChangeAspect="1"/>
          </p:cNvPicPr>
          <p:nvPr/>
        </p:nvPicPr>
        <p:blipFill>
          <a:blip r:embed="rId3"/>
          <a:stretch>
            <a:fillRect/>
          </a:stretch>
        </p:blipFill>
        <p:spPr>
          <a:xfrm>
            <a:off x="4571987" y="3428998"/>
            <a:ext cx="25" cy="3"/>
          </a:xfrm>
          <a:prstGeom prst="rect">
            <a:avLst/>
          </a:prstGeom>
        </p:spPr>
      </p:pic>
      <p:pic>
        <p:nvPicPr>
          <p:cNvPr id="9" name="Picture 8"/>
          <p:cNvPicPr>
            <a:picLocks noChangeAspect="1"/>
          </p:cNvPicPr>
          <p:nvPr/>
        </p:nvPicPr>
        <p:blipFill>
          <a:blip r:embed="rId4"/>
          <a:stretch>
            <a:fillRect/>
          </a:stretch>
        </p:blipFill>
        <p:spPr>
          <a:xfrm>
            <a:off x="1285186" y="1862238"/>
            <a:ext cx="6840760" cy="742133"/>
          </a:xfrm>
          <a:prstGeom prst="rect">
            <a:avLst/>
          </a:prstGeom>
        </p:spPr>
      </p:pic>
      <p:pic>
        <p:nvPicPr>
          <p:cNvPr id="10" name="Picture 9"/>
          <p:cNvPicPr>
            <a:picLocks noChangeAspect="1"/>
          </p:cNvPicPr>
          <p:nvPr/>
        </p:nvPicPr>
        <p:blipFill>
          <a:blip r:embed="rId5"/>
          <a:stretch>
            <a:fillRect/>
          </a:stretch>
        </p:blipFill>
        <p:spPr>
          <a:xfrm>
            <a:off x="1285186" y="2612256"/>
            <a:ext cx="7134225" cy="723900"/>
          </a:xfrm>
          <a:prstGeom prst="rect">
            <a:avLst/>
          </a:prstGeom>
        </p:spPr>
      </p:pic>
      <p:pic>
        <p:nvPicPr>
          <p:cNvPr id="11" name="Picture 10"/>
          <p:cNvPicPr>
            <a:picLocks noChangeAspect="1"/>
          </p:cNvPicPr>
          <p:nvPr/>
        </p:nvPicPr>
        <p:blipFill>
          <a:blip r:embed="rId6"/>
          <a:stretch>
            <a:fillRect/>
          </a:stretch>
        </p:blipFill>
        <p:spPr>
          <a:xfrm>
            <a:off x="1311390" y="3554619"/>
            <a:ext cx="7210425" cy="457200"/>
          </a:xfrm>
          <a:prstGeom prst="rect">
            <a:avLst/>
          </a:prstGeom>
        </p:spPr>
      </p:pic>
      <p:pic>
        <p:nvPicPr>
          <p:cNvPr id="12" name="Picture 11"/>
          <p:cNvPicPr>
            <a:picLocks noChangeAspect="1"/>
          </p:cNvPicPr>
          <p:nvPr/>
        </p:nvPicPr>
        <p:blipFill>
          <a:blip r:embed="rId7"/>
          <a:stretch>
            <a:fillRect/>
          </a:stretch>
        </p:blipFill>
        <p:spPr>
          <a:xfrm>
            <a:off x="4571993" y="-518686"/>
            <a:ext cx="13" cy="7895372"/>
          </a:xfrm>
          <a:prstGeom prst="rect">
            <a:avLst/>
          </a:prstGeom>
        </p:spPr>
      </p:pic>
      <p:pic>
        <p:nvPicPr>
          <p:cNvPr id="13" name="Picture 12"/>
          <p:cNvPicPr>
            <a:picLocks noChangeAspect="1"/>
          </p:cNvPicPr>
          <p:nvPr/>
        </p:nvPicPr>
        <p:blipFill>
          <a:blip r:embed="rId8"/>
          <a:stretch>
            <a:fillRect/>
          </a:stretch>
        </p:blipFill>
        <p:spPr>
          <a:xfrm>
            <a:off x="1387210" y="4174829"/>
            <a:ext cx="7015763" cy="836167"/>
          </a:xfrm>
          <a:prstGeom prst="rect">
            <a:avLst/>
          </a:prstGeom>
        </p:spPr>
      </p:pic>
      <p:pic>
        <p:nvPicPr>
          <p:cNvPr id="14" name="Picture 13"/>
          <p:cNvPicPr>
            <a:picLocks noChangeAspect="1"/>
          </p:cNvPicPr>
          <p:nvPr/>
        </p:nvPicPr>
        <p:blipFill>
          <a:blip r:embed="rId9"/>
          <a:stretch>
            <a:fillRect/>
          </a:stretch>
        </p:blipFill>
        <p:spPr>
          <a:xfrm>
            <a:off x="1314625" y="5048803"/>
            <a:ext cx="7191375" cy="714375"/>
          </a:xfrm>
          <a:prstGeom prst="rect">
            <a:avLst/>
          </a:prstGeom>
        </p:spPr>
      </p:pic>
      <p:pic>
        <p:nvPicPr>
          <p:cNvPr id="15" name="Picture 14"/>
          <p:cNvPicPr>
            <a:picLocks noChangeAspect="1"/>
          </p:cNvPicPr>
          <p:nvPr/>
        </p:nvPicPr>
        <p:blipFill>
          <a:blip r:embed="rId10"/>
          <a:stretch>
            <a:fillRect/>
          </a:stretch>
        </p:blipFill>
        <p:spPr>
          <a:xfrm>
            <a:off x="1403648" y="5782486"/>
            <a:ext cx="7181850" cy="609600"/>
          </a:xfrm>
          <a:prstGeom prst="rect">
            <a:avLst/>
          </a:prstGeom>
        </p:spPr>
      </p:pic>
    </p:spTree>
    <p:extLst>
      <p:ext uri="{BB962C8B-B14F-4D97-AF65-F5344CB8AC3E}">
        <p14:creationId xmlns:p14="http://schemas.microsoft.com/office/powerpoint/2010/main" val="124549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70B1-BB0F-48BE-8A1A-D2C5153B7408}"/>
              </a:ext>
            </a:extLst>
          </p:cNvPr>
          <p:cNvSpPr>
            <a:spLocks noGrp="1"/>
          </p:cNvSpPr>
          <p:nvPr>
            <p:ph type="title"/>
          </p:nvPr>
        </p:nvSpPr>
        <p:spPr>
          <a:xfrm>
            <a:off x="2377252" y="274638"/>
            <a:ext cx="6309547" cy="1095375"/>
          </a:xfrm>
        </p:spPr>
        <p:txBody>
          <a:bodyPr/>
          <a:lstStyle/>
          <a:p>
            <a:r>
              <a:rPr lang="en-IN" sz="4000" b="1" dirty="0">
                <a:latin typeface="Times New Roman" pitchFamily="18" charset="0"/>
                <a:cs typeface="Times New Roman" pitchFamily="18" charset="0"/>
              </a:rPr>
              <a:t>Types of Learning</a:t>
            </a:r>
          </a:p>
        </p:txBody>
      </p:sp>
      <p:pic>
        <p:nvPicPr>
          <p:cNvPr id="6" name="Content Placeholder 5">
            <a:extLst>
              <a:ext uri="{FF2B5EF4-FFF2-40B4-BE49-F238E27FC236}">
                <a16:creationId xmlns:a16="http://schemas.microsoft.com/office/drawing/2014/main" id="{7D4FBA99-9ABD-4D88-A5CC-FB0D67BD1319}"/>
              </a:ext>
            </a:extLst>
          </p:cNvPr>
          <p:cNvPicPr>
            <a:picLocks noGrp="1" noChangeAspect="1"/>
          </p:cNvPicPr>
          <p:nvPr>
            <p:ph idx="1"/>
          </p:nvPr>
        </p:nvPicPr>
        <p:blipFill>
          <a:blip r:embed="rId2"/>
          <a:stretch>
            <a:fillRect/>
          </a:stretch>
        </p:blipFill>
        <p:spPr>
          <a:xfrm>
            <a:off x="1057065" y="1749974"/>
            <a:ext cx="7029870" cy="4525963"/>
          </a:xfrm>
          <a:prstGeom prst="rect">
            <a:avLst/>
          </a:prstGeom>
        </p:spPr>
      </p:pic>
      <p:sp>
        <p:nvSpPr>
          <p:cNvPr id="4" name="Footer Placeholder 3">
            <a:extLst>
              <a:ext uri="{FF2B5EF4-FFF2-40B4-BE49-F238E27FC236}">
                <a16:creationId xmlns:a16="http://schemas.microsoft.com/office/drawing/2014/main" id="{D63CFA33-F1CD-4FEF-917D-7728906A8C1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C3139681-7D49-4D6F-B1BC-796F3727910E}"/>
              </a:ext>
            </a:extLst>
          </p:cNvPr>
          <p:cNvSpPr>
            <a:spLocks noGrp="1"/>
          </p:cNvSpPr>
          <p:nvPr>
            <p:ph type="sldNum" sz="quarter" idx="12"/>
          </p:nvPr>
        </p:nvSpPr>
        <p:spPr/>
        <p:txBody>
          <a:bodyPr/>
          <a:lstStyle/>
          <a:p>
            <a:fld id="{BB055922-87EB-483D-8474-2C9330A0D922}" type="slidenum">
              <a:rPr lang="en-US" smtClean="0"/>
              <a:t>104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668630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393E-738F-4DA2-9513-66BD72103751}"/>
              </a:ext>
            </a:extLst>
          </p:cNvPr>
          <p:cNvSpPr>
            <a:spLocks noGrp="1"/>
          </p:cNvSpPr>
          <p:nvPr>
            <p:ph type="title"/>
          </p:nvPr>
        </p:nvSpPr>
        <p:spPr>
          <a:xfrm>
            <a:off x="2051720" y="274638"/>
            <a:ext cx="6635080" cy="1092917"/>
          </a:xfrm>
        </p:spPr>
        <p:txBody>
          <a:bodyPr/>
          <a:lstStyle/>
          <a:p>
            <a:r>
              <a:rPr lang="en-IN" sz="4000" b="1" dirty="0">
                <a:latin typeface="Times New Roman" pitchFamily="18" charset="0"/>
                <a:cs typeface="Times New Roman" pitchFamily="18" charset="0"/>
              </a:rPr>
              <a:t>Supervised Learning</a:t>
            </a:r>
          </a:p>
        </p:txBody>
      </p:sp>
      <p:sp>
        <p:nvSpPr>
          <p:cNvPr id="4" name="Footer Placeholder 3">
            <a:extLst>
              <a:ext uri="{FF2B5EF4-FFF2-40B4-BE49-F238E27FC236}">
                <a16:creationId xmlns:a16="http://schemas.microsoft.com/office/drawing/2014/main" id="{CB4DEF6E-B9D0-452C-AE78-E87B28E7F50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466CF61-FFDA-4F18-872A-0DB284A157B4}"/>
              </a:ext>
            </a:extLst>
          </p:cNvPr>
          <p:cNvSpPr>
            <a:spLocks noGrp="1"/>
          </p:cNvSpPr>
          <p:nvPr>
            <p:ph type="sldNum" sz="quarter" idx="12"/>
          </p:nvPr>
        </p:nvSpPr>
        <p:spPr/>
        <p:txBody>
          <a:bodyPr/>
          <a:lstStyle/>
          <a:p>
            <a:fld id="{BB055922-87EB-483D-8474-2C9330A0D922}" type="slidenum">
              <a:rPr lang="en-US" smtClean="0"/>
              <a:t>105</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6" name="Picture 5"/>
          <p:cNvPicPr>
            <a:picLocks noChangeAspect="1"/>
          </p:cNvPicPr>
          <p:nvPr/>
        </p:nvPicPr>
        <p:blipFill>
          <a:blip r:embed="rId3"/>
          <a:stretch>
            <a:fillRect/>
          </a:stretch>
        </p:blipFill>
        <p:spPr>
          <a:xfrm>
            <a:off x="1305523" y="1886710"/>
            <a:ext cx="6216694" cy="1043767"/>
          </a:xfrm>
          <a:prstGeom prst="rect">
            <a:avLst/>
          </a:prstGeom>
        </p:spPr>
      </p:pic>
      <p:pic>
        <p:nvPicPr>
          <p:cNvPr id="7" name="Picture 6"/>
          <p:cNvPicPr>
            <a:picLocks noChangeAspect="1"/>
          </p:cNvPicPr>
          <p:nvPr/>
        </p:nvPicPr>
        <p:blipFill>
          <a:blip r:embed="rId4"/>
          <a:stretch>
            <a:fillRect/>
          </a:stretch>
        </p:blipFill>
        <p:spPr>
          <a:xfrm>
            <a:off x="4571993" y="278094"/>
            <a:ext cx="13" cy="6301811"/>
          </a:xfrm>
          <a:prstGeom prst="rect">
            <a:avLst/>
          </a:prstGeom>
        </p:spPr>
      </p:pic>
      <p:pic>
        <p:nvPicPr>
          <p:cNvPr id="10" name="Picture 9"/>
          <p:cNvPicPr>
            <a:picLocks noChangeAspect="1"/>
          </p:cNvPicPr>
          <p:nvPr/>
        </p:nvPicPr>
        <p:blipFill>
          <a:blip r:embed="rId5"/>
          <a:stretch>
            <a:fillRect/>
          </a:stretch>
        </p:blipFill>
        <p:spPr>
          <a:xfrm>
            <a:off x="1285186" y="2930477"/>
            <a:ext cx="6199313" cy="668933"/>
          </a:xfrm>
          <a:prstGeom prst="rect">
            <a:avLst/>
          </a:prstGeom>
        </p:spPr>
      </p:pic>
      <p:pic>
        <p:nvPicPr>
          <p:cNvPr id="11" name="Picture 10"/>
          <p:cNvPicPr>
            <a:picLocks noChangeAspect="1"/>
          </p:cNvPicPr>
          <p:nvPr/>
        </p:nvPicPr>
        <p:blipFill>
          <a:blip r:embed="rId6"/>
          <a:stretch>
            <a:fillRect/>
          </a:stretch>
        </p:blipFill>
        <p:spPr>
          <a:xfrm>
            <a:off x="1341466" y="3714214"/>
            <a:ext cx="6234076" cy="640100"/>
          </a:xfrm>
          <a:prstGeom prst="rect">
            <a:avLst/>
          </a:prstGeom>
        </p:spPr>
      </p:pic>
      <p:pic>
        <p:nvPicPr>
          <p:cNvPr id="12" name="Picture 11"/>
          <p:cNvPicPr>
            <a:picLocks noChangeAspect="1"/>
          </p:cNvPicPr>
          <p:nvPr/>
        </p:nvPicPr>
        <p:blipFill>
          <a:blip r:embed="rId7"/>
          <a:stretch>
            <a:fillRect/>
          </a:stretch>
        </p:blipFill>
        <p:spPr>
          <a:xfrm>
            <a:off x="1364641" y="4497951"/>
            <a:ext cx="6210901" cy="640100"/>
          </a:xfrm>
          <a:prstGeom prst="rect">
            <a:avLst/>
          </a:prstGeom>
        </p:spPr>
      </p:pic>
      <p:pic>
        <p:nvPicPr>
          <p:cNvPr id="13" name="Picture 12"/>
          <p:cNvPicPr>
            <a:picLocks noChangeAspect="1"/>
          </p:cNvPicPr>
          <p:nvPr/>
        </p:nvPicPr>
        <p:blipFill>
          <a:blip r:embed="rId8"/>
          <a:stretch>
            <a:fillRect/>
          </a:stretch>
        </p:blipFill>
        <p:spPr>
          <a:xfrm>
            <a:off x="1473916" y="5269863"/>
            <a:ext cx="6176138" cy="605500"/>
          </a:xfrm>
          <a:prstGeom prst="rect">
            <a:avLst/>
          </a:prstGeom>
        </p:spPr>
      </p:pic>
    </p:spTree>
    <p:extLst>
      <p:ext uri="{BB962C8B-B14F-4D97-AF65-F5344CB8AC3E}">
        <p14:creationId xmlns:p14="http://schemas.microsoft.com/office/powerpoint/2010/main" val="364354451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F85B-3C8A-44AE-B627-165C8222EF8E}"/>
              </a:ext>
            </a:extLst>
          </p:cNvPr>
          <p:cNvSpPr>
            <a:spLocks noGrp="1"/>
          </p:cNvSpPr>
          <p:nvPr>
            <p:ph type="title"/>
          </p:nvPr>
        </p:nvSpPr>
        <p:spPr>
          <a:xfrm>
            <a:off x="2233236" y="274638"/>
            <a:ext cx="6453563" cy="1091406"/>
          </a:xfrm>
        </p:spPr>
        <p:txBody>
          <a:bodyPr/>
          <a:lstStyle/>
          <a:p>
            <a:r>
              <a:rPr lang="en-IN" sz="4000" b="1" dirty="0">
                <a:latin typeface="Times New Roman" pitchFamily="18" charset="0"/>
                <a:cs typeface="Times New Roman" pitchFamily="18" charset="0"/>
              </a:rPr>
              <a:t>Unsupervised Learning</a:t>
            </a:r>
          </a:p>
        </p:txBody>
      </p:sp>
      <p:sp>
        <p:nvSpPr>
          <p:cNvPr id="4" name="Footer Placeholder 3">
            <a:extLst>
              <a:ext uri="{FF2B5EF4-FFF2-40B4-BE49-F238E27FC236}">
                <a16:creationId xmlns:a16="http://schemas.microsoft.com/office/drawing/2014/main" id="{B1852A96-EE9A-4D68-B726-50B839FF403B}"/>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E1C65C6-2433-417A-88BB-7AA832FBC1D0}"/>
              </a:ext>
            </a:extLst>
          </p:cNvPr>
          <p:cNvSpPr>
            <a:spLocks noGrp="1"/>
          </p:cNvSpPr>
          <p:nvPr>
            <p:ph type="sldNum" sz="quarter" idx="12"/>
          </p:nvPr>
        </p:nvSpPr>
        <p:spPr/>
        <p:txBody>
          <a:bodyPr/>
          <a:lstStyle/>
          <a:p>
            <a:fld id="{BB055922-87EB-483D-8474-2C9330A0D922}" type="slidenum">
              <a:rPr lang="en-US" smtClean="0"/>
              <a:t>106</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6" name="Picture 5"/>
          <p:cNvPicPr>
            <a:picLocks noChangeAspect="1"/>
          </p:cNvPicPr>
          <p:nvPr/>
        </p:nvPicPr>
        <p:blipFill>
          <a:blip r:embed="rId3"/>
          <a:stretch>
            <a:fillRect/>
          </a:stretch>
        </p:blipFill>
        <p:spPr>
          <a:xfrm>
            <a:off x="1043607" y="1900966"/>
            <a:ext cx="7643191" cy="1903000"/>
          </a:xfrm>
          <a:prstGeom prst="rect">
            <a:avLst/>
          </a:prstGeom>
        </p:spPr>
      </p:pic>
      <p:pic>
        <p:nvPicPr>
          <p:cNvPr id="7" name="Picture 6"/>
          <p:cNvPicPr>
            <a:picLocks noChangeAspect="1"/>
          </p:cNvPicPr>
          <p:nvPr/>
        </p:nvPicPr>
        <p:blipFill>
          <a:blip r:embed="rId4"/>
          <a:stretch>
            <a:fillRect/>
          </a:stretch>
        </p:blipFill>
        <p:spPr>
          <a:xfrm>
            <a:off x="1269475" y="3984430"/>
            <a:ext cx="6436857" cy="674700"/>
          </a:xfrm>
          <a:prstGeom prst="rect">
            <a:avLst/>
          </a:prstGeom>
        </p:spPr>
      </p:pic>
    </p:spTree>
    <p:extLst>
      <p:ext uri="{BB962C8B-B14F-4D97-AF65-F5344CB8AC3E}">
        <p14:creationId xmlns:p14="http://schemas.microsoft.com/office/powerpoint/2010/main" val="11133876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4412-A32C-45BD-93B9-4E5B109A9DC0}"/>
              </a:ext>
            </a:extLst>
          </p:cNvPr>
          <p:cNvSpPr>
            <a:spLocks noGrp="1"/>
          </p:cNvSpPr>
          <p:nvPr>
            <p:ph type="title"/>
          </p:nvPr>
        </p:nvSpPr>
        <p:spPr>
          <a:xfrm>
            <a:off x="2405674" y="274638"/>
            <a:ext cx="6281126" cy="1325562"/>
          </a:xfrm>
        </p:spPr>
        <p:txBody>
          <a:bodyPr/>
          <a:lstStyle/>
          <a:p>
            <a:r>
              <a:rPr lang="en-IN" sz="4000" b="1" dirty="0">
                <a:latin typeface="Times New Roman" pitchFamily="18" charset="0"/>
                <a:cs typeface="Times New Roman" pitchFamily="18" charset="0"/>
              </a:rPr>
              <a:t>Reinforcement Learning</a:t>
            </a:r>
          </a:p>
        </p:txBody>
      </p:sp>
      <p:sp>
        <p:nvSpPr>
          <p:cNvPr id="4" name="Footer Placeholder 3">
            <a:extLst>
              <a:ext uri="{FF2B5EF4-FFF2-40B4-BE49-F238E27FC236}">
                <a16:creationId xmlns:a16="http://schemas.microsoft.com/office/drawing/2014/main" id="{690FF7F0-8135-4EDF-B8CC-A9A3FBE1D63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7209A95-3266-4F23-8AD7-0F30D56831F7}"/>
              </a:ext>
            </a:extLst>
          </p:cNvPr>
          <p:cNvSpPr>
            <a:spLocks noGrp="1"/>
          </p:cNvSpPr>
          <p:nvPr>
            <p:ph type="sldNum" sz="quarter" idx="12"/>
          </p:nvPr>
        </p:nvSpPr>
        <p:spPr/>
        <p:txBody>
          <a:bodyPr/>
          <a:lstStyle/>
          <a:p>
            <a:fld id="{BB055922-87EB-483D-8474-2C9330A0D922}" type="slidenum">
              <a:rPr lang="en-US" smtClean="0"/>
              <a:t>107</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8" name="Picture 7"/>
          <p:cNvPicPr>
            <a:picLocks noChangeAspect="1"/>
          </p:cNvPicPr>
          <p:nvPr/>
        </p:nvPicPr>
        <p:blipFill>
          <a:blip r:embed="rId3"/>
          <a:stretch>
            <a:fillRect/>
          </a:stretch>
        </p:blipFill>
        <p:spPr>
          <a:xfrm>
            <a:off x="1331640" y="1916832"/>
            <a:ext cx="7128792" cy="1764600"/>
          </a:xfrm>
          <a:prstGeom prst="rect">
            <a:avLst/>
          </a:prstGeom>
        </p:spPr>
      </p:pic>
      <p:pic>
        <p:nvPicPr>
          <p:cNvPr id="9" name="Picture 8"/>
          <p:cNvPicPr>
            <a:picLocks noChangeAspect="1"/>
          </p:cNvPicPr>
          <p:nvPr/>
        </p:nvPicPr>
        <p:blipFill>
          <a:blip r:embed="rId4"/>
          <a:stretch>
            <a:fillRect/>
          </a:stretch>
        </p:blipFill>
        <p:spPr>
          <a:xfrm>
            <a:off x="1403648" y="3688378"/>
            <a:ext cx="6768752" cy="1551233"/>
          </a:xfrm>
          <a:prstGeom prst="rect">
            <a:avLst/>
          </a:prstGeom>
        </p:spPr>
      </p:pic>
    </p:spTree>
    <p:extLst>
      <p:ext uri="{BB962C8B-B14F-4D97-AF65-F5344CB8AC3E}">
        <p14:creationId xmlns:p14="http://schemas.microsoft.com/office/powerpoint/2010/main" val="21392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1852A96-EE9A-4D68-B726-50B839FF403B}"/>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E1C65C6-2433-417A-88BB-7AA832FBC1D0}"/>
              </a:ext>
            </a:extLst>
          </p:cNvPr>
          <p:cNvSpPr>
            <a:spLocks noGrp="1"/>
          </p:cNvSpPr>
          <p:nvPr>
            <p:ph type="sldNum" sz="quarter" idx="12"/>
          </p:nvPr>
        </p:nvSpPr>
        <p:spPr/>
        <p:txBody>
          <a:bodyPr/>
          <a:lstStyle/>
          <a:p>
            <a:fld id="{BB055922-87EB-483D-8474-2C9330A0D922}" type="slidenum">
              <a:rPr lang="en-US" smtClean="0"/>
              <a:t>108</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3" name="Title 2"/>
          <p:cNvSpPr>
            <a:spLocks noGrp="1"/>
          </p:cNvSpPr>
          <p:nvPr>
            <p:ph type="title"/>
          </p:nvPr>
        </p:nvSpPr>
        <p:spPr>
          <a:xfrm>
            <a:off x="2555776" y="274638"/>
            <a:ext cx="6131024" cy="1143000"/>
          </a:xfrm>
        </p:spPr>
        <p:txBody>
          <a:bodyPr>
            <a:normAutofit/>
          </a:bodyPr>
          <a:lstStyle/>
          <a:p>
            <a:r>
              <a:rPr lang="en-IN" sz="3200" spc="10" dirty="0"/>
              <a:t>Different</a:t>
            </a:r>
            <a:r>
              <a:rPr lang="en-IN" sz="3200" spc="5" dirty="0"/>
              <a:t> </a:t>
            </a:r>
            <a:r>
              <a:rPr lang="en-IN" sz="3200" spc="15" dirty="0"/>
              <a:t>learning</a:t>
            </a:r>
            <a:r>
              <a:rPr lang="en-IN" sz="3200" spc="10" dirty="0"/>
              <a:t> </a:t>
            </a:r>
            <a:r>
              <a:rPr lang="en-IN" sz="3200" spc="15" dirty="0"/>
              <a:t>techniques</a:t>
            </a:r>
            <a:r>
              <a:rPr lang="en-IN" sz="3200" spc="10" dirty="0"/>
              <a:t> :</a:t>
            </a:r>
            <a:r>
              <a:rPr lang="en-IN" sz="3200" spc="105" dirty="0"/>
              <a:t> </a:t>
            </a:r>
            <a:r>
              <a:rPr lang="en-IN" sz="3200" spc="15" dirty="0"/>
              <a:t>Gradient</a:t>
            </a:r>
            <a:r>
              <a:rPr lang="en-IN" sz="3200" spc="5" dirty="0"/>
              <a:t> </a:t>
            </a:r>
            <a:r>
              <a:rPr lang="en-IN" sz="3200" spc="15" dirty="0"/>
              <a:t>descent </a:t>
            </a:r>
            <a:r>
              <a:rPr lang="en-IN" sz="3200" spc="-370" dirty="0"/>
              <a:t> </a:t>
            </a:r>
            <a:r>
              <a:rPr lang="en-IN" sz="3200" spc="15" dirty="0"/>
              <a:t>learning</a:t>
            </a:r>
            <a:endParaRPr lang="en-IN" sz="3200" dirty="0"/>
          </a:p>
        </p:txBody>
      </p:sp>
      <p:pic>
        <p:nvPicPr>
          <p:cNvPr id="11" name="Picture 10"/>
          <p:cNvPicPr>
            <a:picLocks noChangeAspect="1"/>
          </p:cNvPicPr>
          <p:nvPr/>
        </p:nvPicPr>
        <p:blipFill>
          <a:blip r:embed="rId3"/>
          <a:stretch>
            <a:fillRect/>
          </a:stretch>
        </p:blipFill>
        <p:spPr>
          <a:xfrm>
            <a:off x="486755" y="1759769"/>
            <a:ext cx="8400938" cy="1355167"/>
          </a:xfrm>
          <a:prstGeom prst="rect">
            <a:avLst/>
          </a:prstGeom>
        </p:spPr>
      </p:pic>
      <p:pic>
        <p:nvPicPr>
          <p:cNvPr id="12" name="Picture 11"/>
          <p:cNvPicPr>
            <a:picLocks noChangeAspect="1"/>
          </p:cNvPicPr>
          <p:nvPr/>
        </p:nvPicPr>
        <p:blipFill>
          <a:blip r:embed="rId4"/>
          <a:stretch>
            <a:fillRect/>
          </a:stretch>
        </p:blipFill>
        <p:spPr>
          <a:xfrm>
            <a:off x="467544" y="2988254"/>
            <a:ext cx="8412526" cy="1078367"/>
          </a:xfrm>
          <a:prstGeom prst="rect">
            <a:avLst/>
          </a:prstGeom>
        </p:spPr>
      </p:pic>
      <p:pic>
        <p:nvPicPr>
          <p:cNvPr id="13" name="Picture 12"/>
          <p:cNvPicPr>
            <a:picLocks noChangeAspect="1"/>
          </p:cNvPicPr>
          <p:nvPr/>
        </p:nvPicPr>
        <p:blipFill>
          <a:blip r:embed="rId5"/>
          <a:stretch>
            <a:fillRect/>
          </a:stretch>
        </p:blipFill>
        <p:spPr>
          <a:xfrm>
            <a:off x="371530" y="4066621"/>
            <a:ext cx="8400938" cy="1355167"/>
          </a:xfrm>
          <a:prstGeom prst="rect">
            <a:avLst/>
          </a:prstGeom>
        </p:spPr>
      </p:pic>
      <p:pic>
        <p:nvPicPr>
          <p:cNvPr id="14" name="Picture 13"/>
          <p:cNvPicPr>
            <a:picLocks noChangeAspect="1"/>
          </p:cNvPicPr>
          <p:nvPr/>
        </p:nvPicPr>
        <p:blipFill>
          <a:blip r:embed="rId6"/>
          <a:stretch>
            <a:fillRect/>
          </a:stretch>
        </p:blipFill>
        <p:spPr>
          <a:xfrm>
            <a:off x="521348" y="5421788"/>
            <a:ext cx="7885295" cy="807333"/>
          </a:xfrm>
          <a:prstGeom prst="rect">
            <a:avLst/>
          </a:prstGeom>
        </p:spPr>
      </p:pic>
      <p:pic>
        <p:nvPicPr>
          <p:cNvPr id="15" name="Picture 14"/>
          <p:cNvPicPr>
            <a:picLocks noChangeAspect="1"/>
          </p:cNvPicPr>
          <p:nvPr/>
        </p:nvPicPr>
        <p:blipFill>
          <a:blip r:embed="rId7"/>
          <a:stretch>
            <a:fillRect/>
          </a:stretch>
        </p:blipFill>
        <p:spPr>
          <a:xfrm>
            <a:off x="371530" y="6202392"/>
            <a:ext cx="8701306" cy="574563"/>
          </a:xfrm>
          <a:prstGeom prst="rect">
            <a:avLst/>
          </a:prstGeom>
        </p:spPr>
      </p:pic>
    </p:spTree>
    <p:extLst>
      <p:ext uri="{BB962C8B-B14F-4D97-AF65-F5344CB8AC3E}">
        <p14:creationId xmlns:p14="http://schemas.microsoft.com/office/powerpoint/2010/main" val="42570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1852A96-EE9A-4D68-B726-50B839FF403B}"/>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E1C65C6-2433-417A-88BB-7AA832FBC1D0}"/>
              </a:ext>
            </a:extLst>
          </p:cNvPr>
          <p:cNvSpPr>
            <a:spLocks noGrp="1"/>
          </p:cNvSpPr>
          <p:nvPr>
            <p:ph type="sldNum" sz="quarter" idx="12"/>
          </p:nvPr>
        </p:nvSpPr>
        <p:spPr/>
        <p:txBody>
          <a:bodyPr/>
          <a:lstStyle/>
          <a:p>
            <a:fld id="{BB055922-87EB-483D-8474-2C9330A0D922}" type="slidenum">
              <a:rPr lang="en-US" smtClean="0"/>
              <a:t>109</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3" name="Title 2"/>
          <p:cNvSpPr>
            <a:spLocks noGrp="1"/>
          </p:cNvSpPr>
          <p:nvPr>
            <p:ph type="title"/>
          </p:nvPr>
        </p:nvSpPr>
        <p:spPr>
          <a:xfrm>
            <a:off x="2555776" y="274638"/>
            <a:ext cx="6131024" cy="1143000"/>
          </a:xfrm>
        </p:spPr>
        <p:txBody>
          <a:bodyPr>
            <a:normAutofit/>
          </a:bodyPr>
          <a:lstStyle/>
          <a:p>
            <a:r>
              <a:rPr lang="en-IN" sz="3200" spc="10" dirty="0"/>
              <a:t>Different</a:t>
            </a:r>
            <a:r>
              <a:rPr lang="en-IN" sz="3200" spc="5" dirty="0"/>
              <a:t> </a:t>
            </a:r>
            <a:r>
              <a:rPr lang="en-IN" sz="3200" spc="15" dirty="0"/>
              <a:t>learning</a:t>
            </a:r>
            <a:r>
              <a:rPr lang="en-IN" sz="3200" spc="10" dirty="0"/>
              <a:t> </a:t>
            </a:r>
            <a:r>
              <a:rPr lang="en-IN" sz="3200" spc="15" dirty="0" smtClean="0"/>
              <a:t>techniques</a:t>
            </a:r>
            <a:r>
              <a:rPr lang="en-IN" sz="3200" spc="10" dirty="0" smtClean="0"/>
              <a:t>:</a:t>
            </a:r>
            <a:r>
              <a:rPr lang="en-IN" sz="3200" spc="105" dirty="0" smtClean="0"/>
              <a:t> </a:t>
            </a:r>
            <a:r>
              <a:rPr lang="en-IN" sz="3200" spc="15" dirty="0" smtClean="0"/>
              <a:t>Stochastic learning</a:t>
            </a:r>
            <a:endParaRPr lang="en-IN" sz="3200" dirty="0"/>
          </a:p>
        </p:txBody>
      </p:sp>
      <p:pic>
        <p:nvPicPr>
          <p:cNvPr id="2" name="Picture 1"/>
          <p:cNvPicPr>
            <a:picLocks noChangeAspect="1"/>
          </p:cNvPicPr>
          <p:nvPr/>
        </p:nvPicPr>
        <p:blipFill>
          <a:blip r:embed="rId3"/>
          <a:stretch>
            <a:fillRect/>
          </a:stretch>
        </p:blipFill>
        <p:spPr>
          <a:xfrm>
            <a:off x="755576" y="2132856"/>
            <a:ext cx="7685891" cy="1872208"/>
          </a:xfrm>
          <a:prstGeom prst="rect">
            <a:avLst/>
          </a:prstGeom>
        </p:spPr>
      </p:pic>
      <p:sp>
        <p:nvSpPr>
          <p:cNvPr id="6" name="Rectangle 5"/>
          <p:cNvSpPr/>
          <p:nvPr/>
        </p:nvSpPr>
        <p:spPr>
          <a:xfrm>
            <a:off x="750586" y="5157192"/>
            <a:ext cx="7931224" cy="923330"/>
          </a:xfrm>
          <a:prstGeom prst="rect">
            <a:avLst/>
          </a:prstGeom>
        </p:spPr>
        <p:txBody>
          <a:bodyPr wrap="square">
            <a:spAutoFit/>
          </a:bodyPr>
          <a:lstStyle/>
          <a:p>
            <a:pPr algn="just"/>
            <a:r>
              <a:rPr lang="en-US" dirty="0" smtClean="0"/>
              <a:t>**A </a:t>
            </a:r>
            <a:r>
              <a:rPr lang="en-US" dirty="0"/>
              <a:t>stochastic policy requires learning a probability distribution over actions, which can be challenging. On the other hand, a deterministic policy only requires selecting the best action for each state, which is relatively </a:t>
            </a:r>
            <a:r>
              <a:rPr lang="en-US" dirty="0" smtClean="0"/>
              <a:t>easy.</a:t>
            </a:r>
            <a:endParaRPr lang="en-IN" dirty="0"/>
          </a:p>
        </p:txBody>
      </p:sp>
    </p:spTree>
    <p:extLst>
      <p:ext uri="{BB962C8B-B14F-4D97-AF65-F5344CB8AC3E}">
        <p14:creationId xmlns:p14="http://schemas.microsoft.com/office/powerpoint/2010/main" val="15564760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2AF5-9CBA-49A0-892A-8FB9677C7728}"/>
              </a:ext>
            </a:extLst>
          </p:cNvPr>
          <p:cNvSpPr>
            <a:spLocks noGrp="1"/>
          </p:cNvSpPr>
          <p:nvPr>
            <p:ph type="title"/>
          </p:nvPr>
        </p:nvSpPr>
        <p:spPr>
          <a:xfrm>
            <a:off x="2483768" y="948286"/>
            <a:ext cx="6419056" cy="45719"/>
          </a:xfrm>
        </p:spPr>
        <p:txBody>
          <a:bodyPr>
            <a:noAutofit/>
          </a:bodyPr>
          <a:lstStyle/>
          <a:p>
            <a:r>
              <a:rPr lang="en-US" sz="3600" b="1" dirty="0">
                <a:latin typeface="Times New Roman" pitchFamily="18" charset="0"/>
                <a:cs typeface="Times New Roman" pitchFamily="18" charset="0"/>
              </a:rPr>
              <a:t>Some more examples of tasks that are best solved by using a learning algorithm</a:t>
            </a:r>
            <a:endParaRPr lang="en-IN" sz="3600" dirty="0"/>
          </a:p>
        </p:txBody>
      </p:sp>
      <p:sp>
        <p:nvSpPr>
          <p:cNvPr id="3" name="Content Placeholder 2">
            <a:extLst>
              <a:ext uri="{FF2B5EF4-FFF2-40B4-BE49-F238E27FC236}">
                <a16:creationId xmlns:a16="http://schemas.microsoft.com/office/drawing/2014/main" id="{C41750F3-D0C3-4C5F-A690-79BAFE6383C7}"/>
              </a:ext>
            </a:extLst>
          </p:cNvPr>
          <p:cNvSpPr>
            <a:spLocks noGrp="1"/>
          </p:cNvSpPr>
          <p:nvPr>
            <p:ph idx="1"/>
          </p:nvPr>
        </p:nvSpPr>
        <p:spPr>
          <a:xfrm>
            <a:off x="457200" y="1916832"/>
            <a:ext cx="8229600" cy="4209331"/>
          </a:xfrm>
        </p:spPr>
        <p:txBody>
          <a:bodyPr>
            <a:normAutofit/>
          </a:bodyPr>
          <a:lstStyle/>
          <a:p>
            <a:pPr marL="502920" indent="-457200">
              <a:lnSpc>
                <a:spcPct val="90000"/>
              </a:lnSpc>
              <a:buFont typeface="+mj-lt"/>
              <a:buAutoNum type="arabicPeriod"/>
            </a:pPr>
            <a:r>
              <a:rPr lang="en-US" sz="2400" b="1" dirty="0">
                <a:latin typeface="Times New Roman" pitchFamily="18" charset="0"/>
                <a:cs typeface="Times New Roman" pitchFamily="18" charset="0"/>
              </a:rPr>
              <a:t>Recognizing patterns:</a:t>
            </a:r>
          </a:p>
          <a:p>
            <a:pPr lvl="1">
              <a:lnSpc>
                <a:spcPct val="90000"/>
              </a:lnSpc>
              <a:buFont typeface="Arial" pitchFamily="34" charset="0"/>
              <a:buChar char="•"/>
            </a:pPr>
            <a:r>
              <a:rPr lang="en-US" sz="2400" dirty="0">
                <a:latin typeface="Times New Roman" pitchFamily="18" charset="0"/>
                <a:cs typeface="Times New Roman" pitchFamily="18" charset="0"/>
              </a:rPr>
              <a:t>Facial identities or facial expressions</a:t>
            </a:r>
          </a:p>
          <a:p>
            <a:pPr lvl="1">
              <a:lnSpc>
                <a:spcPct val="90000"/>
              </a:lnSpc>
              <a:buFont typeface="Arial" pitchFamily="34" charset="0"/>
              <a:buChar char="•"/>
            </a:pPr>
            <a:r>
              <a:rPr lang="en-US" sz="2400" dirty="0">
                <a:latin typeface="Times New Roman" pitchFamily="18" charset="0"/>
                <a:cs typeface="Times New Roman" pitchFamily="18" charset="0"/>
              </a:rPr>
              <a:t>Handwritten or spoken words</a:t>
            </a:r>
          </a:p>
          <a:p>
            <a:pPr lvl="1">
              <a:lnSpc>
                <a:spcPct val="90000"/>
              </a:lnSpc>
              <a:buFont typeface="Arial" pitchFamily="34" charset="0"/>
              <a:buChar char="•"/>
            </a:pPr>
            <a:r>
              <a:rPr lang="en-US" sz="2400" dirty="0">
                <a:latin typeface="Times New Roman" pitchFamily="18" charset="0"/>
                <a:cs typeface="Times New Roman" pitchFamily="18" charset="0"/>
              </a:rPr>
              <a:t>Medical images</a:t>
            </a:r>
          </a:p>
          <a:p>
            <a:pPr marL="502920" indent="-457200">
              <a:lnSpc>
                <a:spcPct val="90000"/>
              </a:lnSpc>
              <a:buFont typeface="+mj-lt"/>
              <a:buAutoNum type="arabicPeriod"/>
            </a:pPr>
            <a:r>
              <a:rPr lang="en-US" sz="2400" b="1" dirty="0">
                <a:latin typeface="Times New Roman" pitchFamily="18" charset="0"/>
                <a:cs typeface="Times New Roman" pitchFamily="18" charset="0"/>
              </a:rPr>
              <a:t>Recognizing anomalies:</a:t>
            </a:r>
          </a:p>
          <a:p>
            <a:pPr lvl="1">
              <a:lnSpc>
                <a:spcPct val="90000"/>
              </a:lnSpc>
              <a:buFont typeface="Arial" pitchFamily="34" charset="0"/>
              <a:buChar char="•"/>
            </a:pPr>
            <a:r>
              <a:rPr lang="en-US" sz="2400" dirty="0">
                <a:latin typeface="Times New Roman" pitchFamily="18" charset="0"/>
                <a:cs typeface="Times New Roman" pitchFamily="18" charset="0"/>
              </a:rPr>
              <a:t>Unusual sequences of credit card transactions </a:t>
            </a:r>
          </a:p>
          <a:p>
            <a:pPr lvl="1">
              <a:lnSpc>
                <a:spcPct val="90000"/>
              </a:lnSpc>
              <a:buFont typeface="Arial" pitchFamily="34" charset="0"/>
              <a:buChar char="•"/>
            </a:pPr>
            <a:r>
              <a:rPr lang="en-US" sz="2400" dirty="0" smtClean="0">
                <a:latin typeface="Times New Roman" pitchFamily="18" charset="0"/>
                <a:cs typeface="Times New Roman" pitchFamily="18" charset="0"/>
              </a:rPr>
              <a:t>Unusual patterns of sensor readings in a nuclear power plant or unusual sound in your car engine.</a:t>
            </a:r>
            <a:r>
              <a:rPr lang="en-IN" dirty="0" smtClean="0"/>
              <a:t> </a:t>
            </a:r>
          </a:p>
          <a:p>
            <a:pPr marL="502920" indent="-457200">
              <a:lnSpc>
                <a:spcPct val="90000"/>
              </a:lnSpc>
              <a:buAutoNum type="arabicPeriod" startAt="3"/>
            </a:pPr>
            <a:r>
              <a:rPr lang="en-US" sz="2400" b="1" dirty="0" smtClean="0">
                <a:latin typeface="Times New Roman" pitchFamily="18" charset="0"/>
                <a:cs typeface="Times New Roman" pitchFamily="18" charset="0"/>
              </a:rPr>
              <a:t>Prediction</a:t>
            </a:r>
            <a:r>
              <a:rPr lang="en-US" sz="2400" b="1" dirty="0">
                <a:latin typeface="Times New Roman" pitchFamily="18" charset="0"/>
                <a:cs typeface="Times New Roman" pitchFamily="18" charset="0"/>
              </a:rPr>
              <a:t>:</a:t>
            </a:r>
          </a:p>
          <a:p>
            <a:pPr lvl="1">
              <a:lnSpc>
                <a:spcPct val="90000"/>
              </a:lnSpc>
              <a:buFont typeface="Arial" pitchFamily="34" charset="0"/>
              <a:buChar char="•"/>
            </a:pPr>
            <a:r>
              <a:rPr lang="en-US" sz="2400" dirty="0">
                <a:latin typeface="Times New Roman" pitchFamily="18" charset="0"/>
                <a:cs typeface="Times New Roman" pitchFamily="18" charset="0"/>
              </a:rPr>
              <a:t>Future stock prices or currency exchange rates </a:t>
            </a:r>
          </a:p>
          <a:p>
            <a:pPr lvl="1">
              <a:lnSpc>
                <a:spcPct val="90000"/>
              </a:lnSpc>
              <a:buFont typeface="Arial" pitchFamily="34" charset="0"/>
              <a:buChar char="•"/>
            </a:pPr>
            <a:endParaRPr lang="en-US" sz="2400" dirty="0" smtClean="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63683DA6-D617-49C3-8932-BEC87CB9EA24}"/>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F304718-9B87-4B65-99C5-95B07C7E30DC}"/>
              </a:ext>
            </a:extLst>
          </p:cNvPr>
          <p:cNvSpPr>
            <a:spLocks noGrp="1"/>
          </p:cNvSpPr>
          <p:nvPr>
            <p:ph type="sldNum" sz="quarter" idx="12"/>
          </p:nvPr>
        </p:nvSpPr>
        <p:spPr/>
        <p:txBody>
          <a:bodyPr/>
          <a:lstStyle/>
          <a:p>
            <a:fld id="{BB055922-87EB-483D-8474-2C9330A0D922}" type="slidenum">
              <a:rPr lang="en-US" smtClean="0"/>
              <a:t>11</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22514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1852A96-EE9A-4D68-B726-50B839FF403B}"/>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E1C65C6-2433-417A-88BB-7AA832FBC1D0}"/>
              </a:ext>
            </a:extLst>
          </p:cNvPr>
          <p:cNvSpPr>
            <a:spLocks noGrp="1"/>
          </p:cNvSpPr>
          <p:nvPr>
            <p:ph type="sldNum" sz="quarter" idx="12"/>
          </p:nvPr>
        </p:nvSpPr>
        <p:spPr/>
        <p:txBody>
          <a:bodyPr/>
          <a:lstStyle/>
          <a:p>
            <a:fld id="{BB055922-87EB-483D-8474-2C9330A0D922}" type="slidenum">
              <a:rPr lang="en-US" smtClean="0"/>
              <a:t>110</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3" name="Title 2"/>
          <p:cNvSpPr>
            <a:spLocks noGrp="1"/>
          </p:cNvSpPr>
          <p:nvPr>
            <p:ph type="title"/>
          </p:nvPr>
        </p:nvSpPr>
        <p:spPr>
          <a:xfrm>
            <a:off x="2555776" y="274638"/>
            <a:ext cx="6131024" cy="1143000"/>
          </a:xfrm>
        </p:spPr>
        <p:txBody>
          <a:bodyPr>
            <a:normAutofit/>
          </a:bodyPr>
          <a:lstStyle/>
          <a:p>
            <a:r>
              <a:rPr lang="en-IN" sz="3200" spc="10" dirty="0"/>
              <a:t>Different</a:t>
            </a:r>
            <a:r>
              <a:rPr lang="en-IN" sz="3200" spc="5" dirty="0"/>
              <a:t> </a:t>
            </a:r>
            <a:r>
              <a:rPr lang="en-IN" sz="3200" spc="15" dirty="0"/>
              <a:t>learning</a:t>
            </a:r>
            <a:r>
              <a:rPr lang="en-IN" sz="3200" spc="10" dirty="0"/>
              <a:t> </a:t>
            </a:r>
            <a:r>
              <a:rPr lang="en-IN" sz="3200" spc="15" dirty="0" smtClean="0"/>
              <a:t>techniques</a:t>
            </a:r>
            <a:r>
              <a:rPr lang="en-IN" sz="3200" spc="10" dirty="0" smtClean="0"/>
              <a:t>:</a:t>
            </a:r>
            <a:r>
              <a:rPr lang="en-IN" sz="3200" spc="105" dirty="0" smtClean="0"/>
              <a:t> </a:t>
            </a:r>
            <a:r>
              <a:rPr lang="en-IN" sz="3200" spc="15" dirty="0" err="1" smtClean="0"/>
              <a:t>Hebbian</a:t>
            </a:r>
            <a:r>
              <a:rPr lang="en-IN" sz="3200" spc="15" dirty="0" smtClean="0"/>
              <a:t> learning</a:t>
            </a:r>
            <a:endParaRPr lang="en-IN" sz="3200" dirty="0"/>
          </a:p>
        </p:txBody>
      </p:sp>
      <p:pic>
        <p:nvPicPr>
          <p:cNvPr id="6" name="Picture 5"/>
          <p:cNvPicPr>
            <a:picLocks noChangeAspect="1"/>
          </p:cNvPicPr>
          <p:nvPr/>
        </p:nvPicPr>
        <p:blipFill>
          <a:blip r:embed="rId3"/>
          <a:stretch>
            <a:fillRect/>
          </a:stretch>
        </p:blipFill>
        <p:spPr>
          <a:xfrm>
            <a:off x="4571987" y="3428998"/>
            <a:ext cx="26" cy="4"/>
          </a:xfrm>
          <a:prstGeom prst="rect">
            <a:avLst/>
          </a:prstGeom>
        </p:spPr>
      </p:pic>
      <p:pic>
        <p:nvPicPr>
          <p:cNvPr id="7" name="Picture 6"/>
          <p:cNvPicPr>
            <a:picLocks noChangeAspect="1"/>
          </p:cNvPicPr>
          <p:nvPr/>
        </p:nvPicPr>
        <p:blipFill>
          <a:blip r:embed="rId4"/>
          <a:stretch>
            <a:fillRect/>
          </a:stretch>
        </p:blipFill>
        <p:spPr>
          <a:xfrm>
            <a:off x="1043608" y="1988840"/>
            <a:ext cx="7056784" cy="1032233"/>
          </a:xfrm>
          <a:prstGeom prst="rect">
            <a:avLst/>
          </a:prstGeom>
        </p:spPr>
      </p:pic>
      <p:pic>
        <p:nvPicPr>
          <p:cNvPr id="8" name="Picture 7"/>
          <p:cNvPicPr>
            <a:picLocks noChangeAspect="1"/>
          </p:cNvPicPr>
          <p:nvPr/>
        </p:nvPicPr>
        <p:blipFill>
          <a:blip r:embed="rId5"/>
          <a:stretch>
            <a:fillRect/>
          </a:stretch>
        </p:blipFill>
        <p:spPr>
          <a:xfrm>
            <a:off x="1187624" y="3128518"/>
            <a:ext cx="6768752" cy="617033"/>
          </a:xfrm>
          <a:prstGeom prst="rect">
            <a:avLst/>
          </a:prstGeom>
        </p:spPr>
      </p:pic>
      <p:pic>
        <p:nvPicPr>
          <p:cNvPr id="10" name="Picture 9"/>
          <p:cNvPicPr>
            <a:picLocks noChangeAspect="1"/>
          </p:cNvPicPr>
          <p:nvPr/>
        </p:nvPicPr>
        <p:blipFill>
          <a:blip r:embed="rId6"/>
          <a:stretch>
            <a:fillRect/>
          </a:stretch>
        </p:blipFill>
        <p:spPr>
          <a:xfrm>
            <a:off x="1268021" y="4028437"/>
            <a:ext cx="6688355" cy="645867"/>
          </a:xfrm>
          <a:prstGeom prst="rect">
            <a:avLst/>
          </a:prstGeom>
        </p:spPr>
      </p:pic>
      <p:pic>
        <p:nvPicPr>
          <p:cNvPr id="11" name="Picture 10"/>
          <p:cNvPicPr>
            <a:picLocks noChangeAspect="1"/>
          </p:cNvPicPr>
          <p:nvPr/>
        </p:nvPicPr>
        <p:blipFill>
          <a:blip r:embed="rId7"/>
          <a:stretch>
            <a:fillRect/>
          </a:stretch>
        </p:blipFill>
        <p:spPr>
          <a:xfrm>
            <a:off x="1691680" y="4851548"/>
            <a:ext cx="5034769" cy="519000"/>
          </a:xfrm>
          <a:prstGeom prst="rect">
            <a:avLst/>
          </a:prstGeom>
        </p:spPr>
      </p:pic>
    </p:spTree>
    <p:extLst>
      <p:ext uri="{BB962C8B-B14F-4D97-AF65-F5344CB8AC3E}">
        <p14:creationId xmlns:p14="http://schemas.microsoft.com/office/powerpoint/2010/main" val="273190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1852A96-EE9A-4D68-B726-50B839FF403B}"/>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E1C65C6-2433-417A-88BB-7AA832FBC1D0}"/>
              </a:ext>
            </a:extLst>
          </p:cNvPr>
          <p:cNvSpPr>
            <a:spLocks noGrp="1"/>
          </p:cNvSpPr>
          <p:nvPr>
            <p:ph type="sldNum" sz="quarter" idx="12"/>
          </p:nvPr>
        </p:nvSpPr>
        <p:spPr/>
        <p:txBody>
          <a:bodyPr/>
          <a:lstStyle/>
          <a:p>
            <a:fld id="{BB055922-87EB-483D-8474-2C9330A0D922}" type="slidenum">
              <a:rPr lang="en-US" smtClean="0"/>
              <a:t>111</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3" name="Title 2"/>
          <p:cNvSpPr>
            <a:spLocks noGrp="1"/>
          </p:cNvSpPr>
          <p:nvPr>
            <p:ph type="title"/>
          </p:nvPr>
        </p:nvSpPr>
        <p:spPr>
          <a:xfrm>
            <a:off x="2555776" y="274638"/>
            <a:ext cx="6131024" cy="1143000"/>
          </a:xfrm>
        </p:spPr>
        <p:txBody>
          <a:bodyPr>
            <a:normAutofit/>
          </a:bodyPr>
          <a:lstStyle/>
          <a:p>
            <a:r>
              <a:rPr lang="en-IN" sz="3200" spc="10" dirty="0"/>
              <a:t>Different</a:t>
            </a:r>
            <a:r>
              <a:rPr lang="en-IN" sz="3200" spc="5" dirty="0"/>
              <a:t> </a:t>
            </a:r>
            <a:r>
              <a:rPr lang="en-IN" sz="3200" spc="15" dirty="0"/>
              <a:t>learning</a:t>
            </a:r>
            <a:r>
              <a:rPr lang="en-IN" sz="3200" spc="10" dirty="0"/>
              <a:t> </a:t>
            </a:r>
            <a:r>
              <a:rPr lang="en-IN" sz="3200" spc="15" dirty="0" smtClean="0"/>
              <a:t>techniques</a:t>
            </a:r>
            <a:r>
              <a:rPr lang="en-IN" sz="3200" spc="10" dirty="0" smtClean="0"/>
              <a:t>:</a:t>
            </a:r>
            <a:r>
              <a:rPr lang="en-IN" sz="3200" spc="105" dirty="0" smtClean="0"/>
              <a:t> </a:t>
            </a:r>
            <a:r>
              <a:rPr lang="en-IN" sz="3200" spc="15" dirty="0" smtClean="0"/>
              <a:t>Competitive learning</a:t>
            </a:r>
            <a:endParaRPr lang="en-IN" sz="3200" dirty="0"/>
          </a:p>
        </p:txBody>
      </p:sp>
      <p:pic>
        <p:nvPicPr>
          <p:cNvPr id="6" name="Picture 5"/>
          <p:cNvPicPr>
            <a:picLocks noChangeAspect="1"/>
          </p:cNvPicPr>
          <p:nvPr/>
        </p:nvPicPr>
        <p:blipFill>
          <a:blip r:embed="rId3"/>
          <a:stretch>
            <a:fillRect/>
          </a:stretch>
        </p:blipFill>
        <p:spPr>
          <a:xfrm>
            <a:off x="4571987" y="3428998"/>
            <a:ext cx="26" cy="4"/>
          </a:xfrm>
          <a:prstGeom prst="rect">
            <a:avLst/>
          </a:prstGeom>
        </p:spPr>
      </p:pic>
      <p:pic>
        <p:nvPicPr>
          <p:cNvPr id="2" name="Picture 1"/>
          <p:cNvPicPr>
            <a:picLocks noChangeAspect="1"/>
          </p:cNvPicPr>
          <p:nvPr/>
        </p:nvPicPr>
        <p:blipFill>
          <a:blip r:embed="rId4"/>
          <a:stretch>
            <a:fillRect/>
          </a:stretch>
        </p:blipFill>
        <p:spPr>
          <a:xfrm>
            <a:off x="1285186" y="2060848"/>
            <a:ext cx="7247254" cy="1055300"/>
          </a:xfrm>
          <a:prstGeom prst="rect">
            <a:avLst/>
          </a:prstGeom>
        </p:spPr>
      </p:pic>
      <p:pic>
        <p:nvPicPr>
          <p:cNvPr id="12" name="Picture 11"/>
          <p:cNvPicPr>
            <a:picLocks noChangeAspect="1"/>
          </p:cNvPicPr>
          <p:nvPr/>
        </p:nvPicPr>
        <p:blipFill>
          <a:blip r:embed="rId5"/>
          <a:stretch>
            <a:fillRect/>
          </a:stretch>
        </p:blipFill>
        <p:spPr>
          <a:xfrm>
            <a:off x="1403648" y="3116148"/>
            <a:ext cx="6768752" cy="651633"/>
          </a:xfrm>
          <a:prstGeom prst="rect">
            <a:avLst/>
          </a:prstGeom>
        </p:spPr>
      </p:pic>
      <p:pic>
        <p:nvPicPr>
          <p:cNvPr id="13" name="Picture 12"/>
          <p:cNvPicPr>
            <a:picLocks noChangeAspect="1"/>
          </p:cNvPicPr>
          <p:nvPr/>
        </p:nvPicPr>
        <p:blipFill>
          <a:blip r:embed="rId6"/>
          <a:stretch>
            <a:fillRect/>
          </a:stretch>
        </p:blipFill>
        <p:spPr>
          <a:xfrm>
            <a:off x="1403648" y="3921289"/>
            <a:ext cx="6768752" cy="426733"/>
          </a:xfrm>
          <a:prstGeom prst="rect">
            <a:avLst/>
          </a:prstGeom>
        </p:spPr>
      </p:pic>
      <p:pic>
        <p:nvPicPr>
          <p:cNvPr id="14" name="Picture 13"/>
          <p:cNvPicPr>
            <a:picLocks noChangeAspect="1"/>
          </p:cNvPicPr>
          <p:nvPr/>
        </p:nvPicPr>
        <p:blipFill>
          <a:blip r:embed="rId7"/>
          <a:stretch>
            <a:fillRect/>
          </a:stretch>
        </p:blipFill>
        <p:spPr>
          <a:xfrm>
            <a:off x="1475656" y="4670416"/>
            <a:ext cx="6984776" cy="605500"/>
          </a:xfrm>
          <a:prstGeom prst="rect">
            <a:avLst/>
          </a:prstGeom>
        </p:spPr>
      </p:pic>
    </p:spTree>
    <p:extLst>
      <p:ext uri="{BB962C8B-B14F-4D97-AF65-F5344CB8AC3E}">
        <p14:creationId xmlns:p14="http://schemas.microsoft.com/office/powerpoint/2010/main" val="26963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274638"/>
            <a:ext cx="5915000" cy="1143000"/>
          </a:xfrm>
        </p:spPr>
        <p:txBody>
          <a:bodyPr>
            <a:normAutofit fontScale="90000"/>
          </a:bodyPr>
          <a:lstStyle/>
          <a:p>
            <a:r>
              <a:rPr lang="en-GB" dirty="0" smtClean="0"/>
              <a:t>Linearly Separable Task &amp; XOR Problem</a:t>
            </a:r>
            <a:endParaRPr lang="en-GB" dirty="0"/>
          </a:p>
        </p:txBody>
      </p:sp>
      <p:sp>
        <p:nvSpPr>
          <p:cNvPr id="3" name="Content Placeholder 2"/>
          <p:cNvSpPr>
            <a:spLocks noGrp="1"/>
          </p:cNvSpPr>
          <p:nvPr>
            <p:ph idx="1"/>
          </p:nvPr>
        </p:nvSpPr>
        <p:spPr>
          <a:xfrm>
            <a:off x="457200" y="1851677"/>
            <a:ext cx="8229600" cy="4525963"/>
          </a:xfrm>
        </p:spPr>
        <p:txBody>
          <a:bodyPr>
            <a:normAutofit fontScale="92500" lnSpcReduction="20000"/>
          </a:bodyPr>
          <a:lstStyle/>
          <a:p>
            <a:pPr marL="0" indent="0" algn="just">
              <a:buNone/>
            </a:pPr>
            <a:r>
              <a:rPr lang="en-GB" dirty="0"/>
              <a:t>Classification algorithms like Logistic Regression and Naive </a:t>
            </a:r>
            <a:r>
              <a:rPr lang="en-GB" dirty="0" smtClean="0"/>
              <a:t>Bayes</a:t>
            </a:r>
            <a:r>
              <a:rPr lang="en-GB" dirty="0"/>
              <a:t> </a:t>
            </a:r>
            <a:r>
              <a:rPr lang="en-GB" dirty="0" smtClean="0"/>
              <a:t>only </a:t>
            </a:r>
            <a:r>
              <a:rPr lang="en-GB" dirty="0"/>
              <a:t>work on linearly separable problems</a:t>
            </a:r>
            <a:r>
              <a:rPr lang="en-GB" dirty="0" smtClean="0"/>
              <a:t>.</a:t>
            </a:r>
          </a:p>
          <a:p>
            <a:pPr marL="0" indent="0" algn="just">
              <a:buNone/>
            </a:pPr>
            <a:r>
              <a:rPr lang="en-GB" b="1" dirty="0" smtClean="0"/>
              <a:t>Def.:-</a:t>
            </a:r>
            <a:r>
              <a:rPr lang="en-GB" b="1" dirty="0"/>
              <a:t> </a:t>
            </a:r>
            <a:r>
              <a:rPr lang="en-GB" dirty="0"/>
              <a:t>Linear </a:t>
            </a:r>
            <a:r>
              <a:rPr lang="en-GB" dirty="0" err="1"/>
              <a:t>Separability</a:t>
            </a:r>
            <a:r>
              <a:rPr lang="en-GB" dirty="0"/>
              <a:t> refers to the data points in binary classification problems which can be separated using linear decision boundary. </a:t>
            </a:r>
            <a:endParaRPr lang="en-GB" dirty="0" smtClean="0"/>
          </a:p>
          <a:p>
            <a:pPr marL="0" indent="0" algn="just">
              <a:buNone/>
            </a:pPr>
            <a:r>
              <a:rPr lang="en-GB" dirty="0" smtClean="0"/>
              <a:t>If </a:t>
            </a:r>
            <a:r>
              <a:rPr lang="en-GB" dirty="0"/>
              <a:t>the data points can be separated using a line, linear function, or flat hyperplane are considered linearly separable. </a:t>
            </a:r>
            <a:endParaRPr lang="en-GB" dirty="0" smtClean="0"/>
          </a:p>
          <a:p>
            <a:pPr marL="0" indent="0" algn="just">
              <a:buNone/>
            </a:pPr>
            <a:r>
              <a:rPr lang="en-GB" dirty="0" smtClean="0"/>
              <a:t>Linear </a:t>
            </a:r>
            <a:r>
              <a:rPr lang="en-GB" dirty="0" err="1"/>
              <a:t>separability</a:t>
            </a:r>
            <a:r>
              <a:rPr lang="en-GB" dirty="0"/>
              <a:t> is an important concept in neural networks.</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03027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776" y="274638"/>
            <a:ext cx="6131024" cy="1143000"/>
          </a:xfrm>
        </p:spPr>
        <p:txBody>
          <a:bodyPr>
            <a:normAutofit fontScale="90000"/>
          </a:bodyPr>
          <a:lstStyle/>
          <a:p>
            <a:r>
              <a:rPr lang="en-GB" dirty="0"/>
              <a:t>Linearly Separable Task &amp; XOR Problem</a:t>
            </a:r>
          </a:p>
        </p:txBody>
      </p:sp>
      <p:sp>
        <p:nvSpPr>
          <p:cNvPr id="3" name="Content Placeholder 2"/>
          <p:cNvSpPr>
            <a:spLocks noGrp="1"/>
          </p:cNvSpPr>
          <p:nvPr>
            <p:ph idx="1"/>
          </p:nvPr>
        </p:nvSpPr>
        <p:spPr>
          <a:xfrm>
            <a:off x="457200" y="1830387"/>
            <a:ext cx="8229600" cy="4525963"/>
          </a:xfrm>
        </p:spPr>
        <p:txBody>
          <a:bodyPr>
            <a:normAutofit lnSpcReduction="10000"/>
          </a:bodyPr>
          <a:lstStyle/>
          <a:p>
            <a:pPr algn="just"/>
            <a:r>
              <a:rPr lang="en-GB" sz="2400" dirty="0"/>
              <a:t>Consider a data set with two attributes x</a:t>
            </a:r>
            <a:r>
              <a:rPr lang="en-GB" sz="2400" baseline="-25000" dirty="0"/>
              <a:t>1</a:t>
            </a:r>
            <a:r>
              <a:rPr lang="en-GB" sz="2400" dirty="0"/>
              <a:t> and x</a:t>
            </a:r>
            <a:r>
              <a:rPr lang="en-GB" sz="2400" baseline="-25000" dirty="0"/>
              <a:t>2</a:t>
            </a:r>
            <a:r>
              <a:rPr lang="en-GB" sz="2400" dirty="0"/>
              <a:t> and two classes 0 and 1. Let class 0 = o and class 1 = x</a:t>
            </a:r>
            <a:r>
              <a:rPr lang="en-GB" sz="2400" dirty="0" smtClean="0"/>
              <a:t>.</a:t>
            </a:r>
          </a:p>
          <a:p>
            <a:endParaRPr lang="en-GB" dirty="0" smtClean="0"/>
          </a:p>
          <a:p>
            <a:endParaRPr lang="en-GB" dirty="0"/>
          </a:p>
          <a:p>
            <a:endParaRPr lang="en-GB" dirty="0" smtClean="0"/>
          </a:p>
          <a:p>
            <a:endParaRPr lang="en-GB" dirty="0"/>
          </a:p>
          <a:p>
            <a:r>
              <a:rPr lang="en-GB" sz="2600" dirty="0"/>
              <a:t>A straight line (or plane) can be used to separate the two classes (i.e. the x’s from the o’s). In other words, a single decision surface can be used as the boundary between both classes.</a:t>
            </a: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113</a:t>
            </a:fld>
            <a:endParaRPr lang="en-US" dirty="0"/>
          </a:p>
        </p:txBody>
      </p:sp>
      <p:pic>
        <p:nvPicPr>
          <p:cNvPr id="6" name="Picture 5"/>
          <p:cNvPicPr>
            <a:picLocks noChangeAspect="1"/>
          </p:cNvPicPr>
          <p:nvPr/>
        </p:nvPicPr>
        <p:blipFill>
          <a:blip r:embed="rId2"/>
          <a:stretch>
            <a:fillRect/>
          </a:stretch>
        </p:blipFill>
        <p:spPr>
          <a:xfrm>
            <a:off x="1434480" y="2780928"/>
            <a:ext cx="4585320" cy="19442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5550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832" y="274638"/>
            <a:ext cx="5626968" cy="634082"/>
          </a:xfrm>
        </p:spPr>
        <p:txBody>
          <a:bodyPr>
            <a:normAutofit fontScale="90000"/>
          </a:bodyPr>
          <a:lstStyle/>
          <a:p>
            <a:r>
              <a:rPr lang="en-GB" dirty="0" smtClean="0"/>
              <a:t>XOR </a:t>
            </a:r>
            <a:r>
              <a:rPr lang="en-GB" dirty="0"/>
              <a:t>Problem</a:t>
            </a:r>
          </a:p>
        </p:txBody>
      </p:sp>
      <p:sp>
        <p:nvSpPr>
          <p:cNvPr id="3" name="Content Placeholder 2"/>
          <p:cNvSpPr>
            <a:spLocks noGrp="1"/>
          </p:cNvSpPr>
          <p:nvPr>
            <p:ph idx="1"/>
          </p:nvPr>
        </p:nvSpPr>
        <p:spPr>
          <a:xfrm>
            <a:off x="457200" y="1824808"/>
            <a:ext cx="8229600" cy="4525963"/>
          </a:xfrm>
        </p:spPr>
        <p:txBody>
          <a:bodyPr>
            <a:normAutofit/>
          </a:bodyPr>
          <a:lstStyle/>
          <a:p>
            <a:pPr marL="0" indent="0" algn="just">
              <a:buNone/>
            </a:pPr>
            <a:r>
              <a:rPr lang="en-GB" sz="2000" dirty="0"/>
              <a:t>The XOR function is not linearly separable, which means we cannot draw a single straight line to separate the inputs that yield different outputs.</a:t>
            </a:r>
            <a:endParaRPr lang="en-GB" sz="1400" dirty="0" smtClean="0"/>
          </a:p>
          <a:p>
            <a:pPr marL="0" indent="0" algn="just">
              <a:buNone/>
            </a:pPr>
            <a:r>
              <a:rPr lang="en-GB" sz="2000" dirty="0" smtClean="0"/>
              <a:t>The </a:t>
            </a:r>
            <a:r>
              <a:rPr lang="en-GB" sz="2000" dirty="0"/>
              <a:t>XOR problem with neural networks can be solved by using Multi-Layer </a:t>
            </a:r>
            <a:r>
              <a:rPr lang="en-GB" sz="2000" dirty="0" err="1"/>
              <a:t>Perceptrons</a:t>
            </a:r>
            <a:r>
              <a:rPr lang="en-GB" sz="2000" dirty="0"/>
              <a:t> or a neural network architecture with an input layer, hidden layer, and output layer. So during the forward propagation through the neural networks, the weights get updated to the corresponding layers and the XOR logic gets executed. </a:t>
            </a:r>
            <a:endParaRPr lang="en-GB" sz="2000" dirty="0" smtClean="0"/>
          </a:p>
          <a:p>
            <a:pPr marL="0" indent="0" algn="just">
              <a:buNone/>
            </a:pPr>
            <a:r>
              <a:rPr lang="en-GB" sz="2000" dirty="0" smtClean="0"/>
              <a:t>The </a:t>
            </a:r>
            <a:r>
              <a:rPr lang="en-GB" sz="2000" dirty="0"/>
              <a:t>Neural network architecture to solve the XOR problem will be as shown </a:t>
            </a:r>
            <a:r>
              <a:rPr lang="en-GB" sz="2000" dirty="0" smtClean="0"/>
              <a:t>below:-</a:t>
            </a:r>
          </a:p>
          <a:p>
            <a:pPr marL="0" indent="0" algn="just">
              <a:buNone/>
            </a:pPr>
            <a:endParaRPr lang="en-GB" sz="1400"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114</a:t>
            </a:fld>
            <a:endParaRPr lang="en-US"/>
          </a:p>
        </p:txBody>
      </p:sp>
      <p:pic>
        <p:nvPicPr>
          <p:cNvPr id="3076" name="Picture 4" descr="https://149695847.v2.pressablecdn.com/wp-content/uploads/2022/06/image-2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476" y="4651989"/>
            <a:ext cx="6397625" cy="15892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38710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XOR </a:t>
            </a:r>
            <a:r>
              <a:rPr lang="en-GB" dirty="0"/>
              <a:t>Problem</a:t>
            </a:r>
          </a:p>
        </p:txBody>
      </p:sp>
      <p:sp>
        <p:nvSpPr>
          <p:cNvPr id="3" name="Content Placeholder 2"/>
          <p:cNvSpPr>
            <a:spLocks noGrp="1"/>
          </p:cNvSpPr>
          <p:nvPr>
            <p:ph idx="1"/>
          </p:nvPr>
        </p:nvSpPr>
        <p:spPr>
          <a:xfrm>
            <a:off x="457200" y="1764807"/>
            <a:ext cx="8229600" cy="4525963"/>
          </a:xfrm>
        </p:spPr>
        <p:txBody>
          <a:bodyPr>
            <a:normAutofit fontScale="85000" lnSpcReduction="10000"/>
          </a:bodyPr>
          <a:lstStyle/>
          <a:p>
            <a:pPr algn="just"/>
            <a:r>
              <a:rPr lang="en-GB" dirty="0"/>
              <a:t>So with this overall architecture and certain weight parameters between each layer, the XOR logic output can be yielded through forward propagation. </a:t>
            </a:r>
            <a:endParaRPr lang="en-GB" dirty="0" smtClean="0"/>
          </a:p>
          <a:p>
            <a:pPr algn="just"/>
            <a:r>
              <a:rPr lang="en-GB" dirty="0" smtClean="0"/>
              <a:t>The </a:t>
            </a:r>
            <a:r>
              <a:rPr lang="en-GB" dirty="0"/>
              <a:t>overall neural network architecture uses the </a:t>
            </a:r>
            <a:r>
              <a:rPr lang="en-GB" dirty="0" err="1"/>
              <a:t>Relu</a:t>
            </a:r>
            <a:r>
              <a:rPr lang="en-GB" dirty="0"/>
              <a:t> activation function to ensure the weights updated in each of the processes to be 1 or 0 accordingly where for the positive set of weights the output at the particular neuron will be 1 and for a negative weight </a:t>
            </a:r>
            <a:r>
              <a:rPr lang="en-GB" dirty="0" err="1"/>
              <a:t>updation</a:t>
            </a:r>
            <a:r>
              <a:rPr lang="en-GB" dirty="0"/>
              <a:t> at the particular neuron will be 0 respectively</a:t>
            </a:r>
            <a:r>
              <a:rPr lang="en-GB" dirty="0" smtClean="0"/>
              <a:t>.</a:t>
            </a:r>
          </a:p>
          <a:p>
            <a:pPr algn="just"/>
            <a:r>
              <a:rPr lang="en-GB" dirty="0" smtClean="0"/>
              <a:t> </a:t>
            </a:r>
            <a:r>
              <a:rPr lang="en-GB" dirty="0"/>
              <a:t>So let us understand one output for the first input state </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65129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816" y="274638"/>
            <a:ext cx="5770984" cy="777875"/>
          </a:xfrm>
        </p:spPr>
        <p:txBody>
          <a:bodyPr>
            <a:normAutofit/>
          </a:bodyPr>
          <a:lstStyle/>
          <a:p>
            <a:r>
              <a:rPr lang="en-US" dirty="0"/>
              <a:t>Multilayer  Perceptron</a:t>
            </a:r>
            <a:endParaRPr lang="en-GB" dirty="0"/>
          </a:p>
        </p:txBody>
      </p:sp>
      <p:sp>
        <p:nvSpPr>
          <p:cNvPr id="3" name="Content Placeholder 2"/>
          <p:cNvSpPr>
            <a:spLocks noGrp="1"/>
          </p:cNvSpPr>
          <p:nvPr>
            <p:ph idx="1"/>
          </p:nvPr>
        </p:nvSpPr>
        <p:spPr>
          <a:xfrm>
            <a:off x="683568" y="1860555"/>
            <a:ext cx="8229600" cy="4938712"/>
          </a:xfrm>
        </p:spPr>
        <p:txBody>
          <a:bodyPr>
            <a:normAutofit/>
          </a:bodyPr>
          <a:lstStyle/>
          <a:p>
            <a:pPr algn="just">
              <a:spcAft>
                <a:spcPts val="1589"/>
              </a:spcAft>
              <a:buClr>
                <a:srgbClr val="000099"/>
              </a:buClr>
              <a:buFont typeface="Wingdings" panose="05000000000000000000" pitchFamily="2" charset="2"/>
              <a:buChar char="Ø"/>
              <a:defRPr/>
            </a:pPr>
            <a:r>
              <a:rPr lang="en-US" sz="1800" kern="0" dirty="0" smtClean="0">
                <a:latin typeface="Times New Roman" panose="02020603050405020304" pitchFamily="18" charset="0"/>
                <a:cs typeface="Times New Roman" panose="02020603050405020304" pitchFamily="18" charset="0"/>
              </a:rPr>
              <a:t>The </a:t>
            </a:r>
            <a:r>
              <a:rPr lang="en-US" sz="1800" kern="0" dirty="0">
                <a:latin typeface="Times New Roman" panose="02020603050405020304" pitchFamily="18" charset="0"/>
                <a:cs typeface="Times New Roman" panose="02020603050405020304" pitchFamily="18" charset="0"/>
              </a:rPr>
              <a:t>single-layer networks suffer from the disadvantage that they are only able to solve linearly separable classification problems. </a:t>
            </a:r>
            <a:endParaRPr lang="en-US" sz="1800" kern="0" dirty="0" smtClean="0">
              <a:latin typeface="Times New Roman" panose="02020603050405020304" pitchFamily="18" charset="0"/>
              <a:cs typeface="Times New Roman" panose="02020603050405020304" pitchFamily="18" charset="0"/>
            </a:endParaRPr>
          </a:p>
          <a:p>
            <a:pPr algn="just">
              <a:spcAft>
                <a:spcPts val="1589"/>
              </a:spcAft>
              <a:buClr>
                <a:srgbClr val="000099"/>
              </a:buClr>
              <a:buFont typeface="Wingdings" panose="05000000000000000000" pitchFamily="2" charset="2"/>
              <a:buChar char="Ø"/>
              <a:defRPr/>
            </a:pPr>
            <a:r>
              <a:rPr lang="en-US" sz="1800" kern="0" dirty="0" smtClean="0">
                <a:latin typeface="Times New Roman" panose="02020603050405020304" pitchFamily="18" charset="0"/>
                <a:cs typeface="Times New Roman" panose="02020603050405020304" pitchFamily="18" charset="0"/>
              </a:rPr>
              <a:t>The MLP is a hierarchical structure of several perceptron, &amp; overcomes the disadvantages of these single-layer networks.</a:t>
            </a:r>
          </a:p>
          <a:p>
            <a:pPr algn="just">
              <a:spcAft>
                <a:spcPts val="1589"/>
              </a:spcAft>
              <a:buClr>
                <a:srgbClr val="000099"/>
              </a:buClr>
              <a:buFont typeface="Wingdings" panose="05000000000000000000" pitchFamily="2" charset="2"/>
              <a:buChar char="Ø"/>
              <a:defRPr/>
            </a:pPr>
            <a:r>
              <a:rPr lang="en-US" sz="1800" kern="0" dirty="0" smtClean="0">
                <a:latin typeface="Times New Roman" panose="02020603050405020304" pitchFamily="18" charset="0"/>
                <a:cs typeface="Times New Roman" panose="02020603050405020304" pitchFamily="18" charset="0"/>
              </a:rPr>
              <a:t>However </a:t>
            </a:r>
            <a:r>
              <a:rPr lang="en-US" sz="1800" kern="0" dirty="0">
                <a:latin typeface="Times New Roman" panose="02020603050405020304" pitchFamily="18" charset="0"/>
                <a:cs typeface="Times New Roman" panose="02020603050405020304" pitchFamily="18" charset="0"/>
              </a:rPr>
              <a:t>the computational effort needed for finding the correct combination of weights increases substantially when more parameters and more complicated topologies are considered.</a:t>
            </a:r>
          </a:p>
          <a:p>
            <a:pPr marL="410577" indent="-410577">
              <a:spcAft>
                <a:spcPts val="1589"/>
              </a:spcAft>
              <a:buClr>
                <a:srgbClr val="000099"/>
              </a:buClr>
              <a:buFont typeface="Wingdings 2" pitchFamily="18" charset="2"/>
              <a:buChar char="³"/>
              <a:defRPr/>
            </a:pPr>
            <a:endParaRPr lang="en-US" kern="0" dirty="0">
              <a:solidFill>
                <a:srgbClr val="1D528D"/>
              </a:solidFill>
              <a:latin typeface="Century Schoolbook"/>
            </a:endParaRPr>
          </a:p>
          <a:p>
            <a:pPr marL="0" indent="0">
              <a:buNone/>
            </a:pPr>
            <a:endParaRPr lang="en-GB" dirty="0"/>
          </a:p>
          <a:p>
            <a:pPr marL="0" indent="0" algn="just">
              <a:buNone/>
            </a:pPr>
            <a:endParaRPr lang="en-GB" sz="2000" dirty="0" smtClean="0"/>
          </a:p>
          <a:p>
            <a:pPr marL="0" indent="0" algn="just">
              <a:buNone/>
            </a:pPr>
            <a:endParaRPr lang="en-GB" sz="2000" dirty="0"/>
          </a:p>
          <a:p>
            <a:pPr marL="0" indent="0" algn="just">
              <a:buNone/>
            </a:pPr>
            <a:endParaRPr lang="en-GB" sz="2000" dirty="0" smtClean="0"/>
          </a:p>
          <a:p>
            <a:pPr marL="0" indent="0" algn="just">
              <a:buNone/>
            </a:pPr>
            <a:endParaRPr lang="en-GB" sz="2000" dirty="0"/>
          </a:p>
          <a:p>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116</a:t>
            </a:fld>
            <a:endParaRPr lang="en-US"/>
          </a:p>
        </p:txBody>
      </p:sp>
      <p:pic>
        <p:nvPicPr>
          <p:cNvPr id="6" name="Picture 5"/>
          <p:cNvPicPr>
            <a:picLocks noChangeAspect="1"/>
          </p:cNvPicPr>
          <p:nvPr/>
        </p:nvPicPr>
        <p:blipFill>
          <a:blip r:embed="rId2"/>
          <a:stretch>
            <a:fillRect/>
          </a:stretch>
        </p:blipFill>
        <p:spPr>
          <a:xfrm>
            <a:off x="1763688" y="4472804"/>
            <a:ext cx="6336704" cy="232646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21138"/>
            <a:ext cx="2211349" cy="1596499"/>
          </a:xfrm>
          <a:prstGeom prst="rect">
            <a:avLst/>
          </a:prstGeom>
        </p:spPr>
      </p:pic>
    </p:spTree>
    <p:extLst>
      <p:ext uri="{BB962C8B-B14F-4D97-AF65-F5344CB8AC3E}">
        <p14:creationId xmlns:p14="http://schemas.microsoft.com/office/powerpoint/2010/main" val="399351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736" y="274638"/>
            <a:ext cx="6491064" cy="1143000"/>
          </a:xfrm>
        </p:spPr>
        <p:txBody>
          <a:bodyPr>
            <a:normAutofit fontScale="90000"/>
          </a:bodyPr>
          <a:lstStyle/>
          <a:p>
            <a:r>
              <a:rPr lang="en-US" dirty="0"/>
              <a:t>Architecture of Multilayer Perceptron</a:t>
            </a:r>
            <a:endParaRPr lang="en-GB" dirty="0"/>
          </a:p>
        </p:txBody>
      </p:sp>
      <p:sp>
        <p:nvSpPr>
          <p:cNvPr id="3" name="Content Placeholder 2"/>
          <p:cNvSpPr>
            <a:spLocks noGrp="1"/>
          </p:cNvSpPr>
          <p:nvPr>
            <p:ph idx="1"/>
          </p:nvPr>
        </p:nvSpPr>
        <p:spPr>
          <a:xfrm>
            <a:off x="683568" y="1851169"/>
            <a:ext cx="8229600" cy="4525963"/>
          </a:xfrm>
        </p:spPr>
        <p:txBody>
          <a:bodyPr>
            <a:normAutofit fontScale="40000" lnSpcReduction="20000"/>
          </a:bodyPr>
          <a:lstStyle/>
          <a:p>
            <a:pPr>
              <a:spcAft>
                <a:spcPts val="1200"/>
              </a:spcAft>
              <a:buClr>
                <a:srgbClr val="000099"/>
              </a:buClr>
              <a:buFont typeface="Wingdings" panose="05000000000000000000" pitchFamily="2" charset="2"/>
              <a:buChar char="Ø"/>
              <a:defRPr/>
            </a:pPr>
            <a:r>
              <a:rPr lang="en-US" sz="4200" kern="0" dirty="0">
                <a:latin typeface="Century Schoolbook"/>
              </a:rPr>
              <a:t>No connections within a </a:t>
            </a:r>
            <a:r>
              <a:rPr lang="en-US" sz="4200" kern="0" dirty="0" smtClean="0">
                <a:latin typeface="Century Schoolbook"/>
              </a:rPr>
              <a:t>layer</a:t>
            </a:r>
          </a:p>
          <a:p>
            <a:pPr>
              <a:spcAft>
                <a:spcPts val="1200"/>
              </a:spcAft>
              <a:buClr>
                <a:srgbClr val="000099"/>
              </a:buClr>
              <a:buFont typeface="Wingdings" panose="05000000000000000000" pitchFamily="2" charset="2"/>
              <a:buChar char="Ø"/>
              <a:defRPr/>
            </a:pPr>
            <a:r>
              <a:rPr lang="en-US" sz="4200" kern="0" dirty="0" smtClean="0">
                <a:latin typeface="Century Schoolbook"/>
              </a:rPr>
              <a:t>No </a:t>
            </a:r>
            <a:r>
              <a:rPr lang="en-US" sz="4200" kern="0" dirty="0">
                <a:latin typeface="Century Schoolbook"/>
              </a:rPr>
              <a:t>direct connections between input and output </a:t>
            </a:r>
            <a:r>
              <a:rPr lang="en-US" sz="4200" kern="0" dirty="0" smtClean="0">
                <a:latin typeface="Century Schoolbook"/>
              </a:rPr>
              <a:t>layers</a:t>
            </a:r>
          </a:p>
          <a:p>
            <a:pPr>
              <a:spcAft>
                <a:spcPts val="1200"/>
              </a:spcAft>
              <a:buClr>
                <a:srgbClr val="000099"/>
              </a:buClr>
              <a:buFont typeface="Wingdings" panose="05000000000000000000" pitchFamily="2" charset="2"/>
              <a:buChar char="Ø"/>
              <a:defRPr/>
            </a:pPr>
            <a:r>
              <a:rPr lang="en-US" sz="4200" kern="0" dirty="0" smtClean="0">
                <a:latin typeface="Century Schoolbook"/>
              </a:rPr>
              <a:t> </a:t>
            </a:r>
            <a:r>
              <a:rPr lang="en-US" sz="4200" kern="0" dirty="0">
                <a:latin typeface="Century Schoolbook"/>
              </a:rPr>
              <a:t>Fully connected between </a:t>
            </a:r>
            <a:r>
              <a:rPr lang="en-US" sz="4200" kern="0" dirty="0" smtClean="0">
                <a:latin typeface="Century Schoolbook"/>
              </a:rPr>
              <a:t>layers</a:t>
            </a:r>
          </a:p>
          <a:p>
            <a:pPr>
              <a:spcAft>
                <a:spcPts val="1200"/>
              </a:spcAft>
              <a:buClr>
                <a:srgbClr val="000099"/>
              </a:buClr>
              <a:buFont typeface="Wingdings" panose="05000000000000000000" pitchFamily="2" charset="2"/>
              <a:buChar char="Ø"/>
              <a:defRPr/>
            </a:pPr>
            <a:r>
              <a:rPr lang="en-US" sz="4200" kern="0" dirty="0" smtClean="0">
                <a:latin typeface="Century Schoolbook"/>
              </a:rPr>
              <a:t>No</a:t>
            </a:r>
            <a:r>
              <a:rPr lang="en-US" sz="4200" kern="0" dirty="0">
                <a:latin typeface="Century Schoolbook"/>
              </a:rPr>
              <a:t>. of output units need not equal no. of input </a:t>
            </a:r>
            <a:r>
              <a:rPr lang="en-US" sz="4200" kern="0" dirty="0" smtClean="0">
                <a:latin typeface="Century Schoolbook"/>
              </a:rPr>
              <a:t>units</a:t>
            </a:r>
          </a:p>
          <a:p>
            <a:pPr>
              <a:spcAft>
                <a:spcPts val="1200"/>
              </a:spcAft>
              <a:buClr>
                <a:srgbClr val="000099"/>
              </a:buClr>
              <a:buFont typeface="Wingdings" panose="05000000000000000000" pitchFamily="2" charset="2"/>
              <a:buChar char="Ø"/>
              <a:defRPr/>
            </a:pPr>
            <a:r>
              <a:rPr lang="en-US" sz="4200" kern="0" dirty="0" smtClean="0">
                <a:latin typeface="Century Schoolbook"/>
              </a:rPr>
              <a:t> </a:t>
            </a:r>
            <a:r>
              <a:rPr lang="en-US" sz="4200" kern="0" dirty="0">
                <a:latin typeface="Century Schoolbook"/>
              </a:rPr>
              <a:t>No. of hidden units per layer can be more or less than  input or output </a:t>
            </a:r>
            <a:r>
              <a:rPr lang="en-US" sz="4200" kern="0" dirty="0" smtClean="0">
                <a:latin typeface="Century Schoolbook"/>
              </a:rPr>
              <a:t>units</a:t>
            </a:r>
          </a:p>
          <a:p>
            <a:pPr>
              <a:spcAft>
                <a:spcPts val="1200"/>
              </a:spcAft>
              <a:buClr>
                <a:srgbClr val="000099"/>
              </a:buClr>
              <a:buFont typeface="Wingdings" panose="05000000000000000000" pitchFamily="2" charset="2"/>
              <a:buChar char="Ø"/>
              <a:defRPr/>
            </a:pPr>
            <a:r>
              <a:rPr lang="en-US" sz="4200" kern="0" dirty="0" smtClean="0">
                <a:latin typeface="Century Schoolbook"/>
              </a:rPr>
              <a:t>Each </a:t>
            </a:r>
            <a:r>
              <a:rPr lang="en-US" sz="4200" kern="0" dirty="0">
                <a:latin typeface="Century Schoolbook"/>
              </a:rPr>
              <a:t>unit is a </a:t>
            </a:r>
            <a:r>
              <a:rPr lang="en-US" sz="4200" kern="0" dirty="0" smtClean="0">
                <a:latin typeface="Century Schoolbook"/>
              </a:rPr>
              <a:t>perceptron</a:t>
            </a:r>
          </a:p>
          <a:p>
            <a:pPr>
              <a:spcAft>
                <a:spcPts val="1200"/>
              </a:spcAft>
              <a:buClr>
                <a:srgbClr val="000099"/>
              </a:buClr>
              <a:buFont typeface="Wingdings" panose="05000000000000000000" pitchFamily="2" charset="2"/>
              <a:buChar char="Ø"/>
              <a:defRPr/>
            </a:pPr>
            <a:r>
              <a:rPr lang="en-US" sz="4200" kern="0" dirty="0" smtClean="0">
                <a:latin typeface="Century Schoolbook"/>
              </a:rPr>
              <a:t>The </a:t>
            </a:r>
            <a:r>
              <a:rPr lang="en-US" sz="4200" kern="0" dirty="0">
                <a:latin typeface="Century Schoolbook"/>
              </a:rPr>
              <a:t>training algorithm for MLP requires differentiable, continuous nonlinear activation functions. </a:t>
            </a:r>
          </a:p>
          <a:p>
            <a:pPr marL="0" indent="0">
              <a:buNone/>
            </a:pPr>
            <a:r>
              <a:rPr lang="en-US" dirty="0" smtClean="0"/>
              <a:t>**The </a:t>
            </a:r>
            <a:r>
              <a:rPr lang="en-US" dirty="0"/>
              <a:t>non-linear functions are known to be the most used activation functions. It makes it easy for a neural network model to adapt with a variety of data and to differentiate between the outcomes.</a:t>
            </a:r>
          </a:p>
          <a:p>
            <a:pPr marL="0" indent="0">
              <a:buNone/>
            </a:pPr>
            <a:r>
              <a:rPr lang="en-US" dirty="0"/>
              <a:t>These functions are mainly divided basis on their range or </a:t>
            </a:r>
            <a:r>
              <a:rPr lang="en-US" dirty="0" smtClean="0"/>
              <a:t>curves, </a:t>
            </a:r>
          </a:p>
          <a:p>
            <a:pPr marL="0" indent="0">
              <a:buNone/>
            </a:pPr>
            <a:r>
              <a:rPr lang="en-US" b="1" dirty="0" smtClean="0"/>
              <a:t>Such as  </a:t>
            </a:r>
            <a:r>
              <a:rPr lang="en-US" b="1" dirty="0"/>
              <a:t>Sigmoid Activation Functions</a:t>
            </a:r>
            <a:endParaRPr lang="en-US" dirty="0"/>
          </a:p>
          <a:p>
            <a:r>
              <a:rPr lang="en-US" dirty="0"/>
              <a:t>Sigmoid takes a real value as the input and outputs another value between 0 and 1. The sigmoid activation function translates the input ranged in (-∞,∞) to the range in (0,1)</a:t>
            </a: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83442942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118</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7" name="Picture 6"/>
          <p:cNvPicPr>
            <a:picLocks noChangeAspect="1"/>
          </p:cNvPicPr>
          <p:nvPr/>
        </p:nvPicPr>
        <p:blipFill>
          <a:blip r:embed="rId3"/>
          <a:stretch>
            <a:fillRect/>
          </a:stretch>
        </p:blipFill>
        <p:spPr>
          <a:xfrm>
            <a:off x="903053" y="451754"/>
            <a:ext cx="8210805" cy="5904596"/>
          </a:xfrm>
          <a:prstGeom prst="rect">
            <a:avLst/>
          </a:prstGeom>
        </p:spPr>
      </p:pic>
      <p:pic>
        <p:nvPicPr>
          <p:cNvPr id="8" name="Picture 7"/>
          <p:cNvPicPr>
            <a:picLocks noChangeAspect="1"/>
          </p:cNvPicPr>
          <p:nvPr/>
        </p:nvPicPr>
        <p:blipFill>
          <a:blip r:embed="rId4"/>
          <a:stretch>
            <a:fillRect/>
          </a:stretch>
        </p:blipFill>
        <p:spPr>
          <a:xfrm>
            <a:off x="107504" y="105406"/>
            <a:ext cx="959728" cy="692696"/>
          </a:xfrm>
          <a:prstGeom prst="rect">
            <a:avLst/>
          </a:prstGeom>
        </p:spPr>
      </p:pic>
    </p:spTree>
    <p:extLst>
      <p:ext uri="{BB962C8B-B14F-4D97-AF65-F5344CB8AC3E}">
        <p14:creationId xmlns:p14="http://schemas.microsoft.com/office/powerpoint/2010/main" val="7125763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119</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9" name="Picture 8"/>
          <p:cNvPicPr>
            <a:picLocks noChangeAspect="1"/>
          </p:cNvPicPr>
          <p:nvPr/>
        </p:nvPicPr>
        <p:blipFill>
          <a:blip r:embed="rId4"/>
          <a:stretch>
            <a:fillRect/>
          </a:stretch>
        </p:blipFill>
        <p:spPr>
          <a:xfrm>
            <a:off x="1067232" y="548680"/>
            <a:ext cx="8131796" cy="5688632"/>
          </a:xfrm>
          <a:prstGeom prst="rect">
            <a:avLst/>
          </a:prstGeom>
        </p:spPr>
      </p:pic>
    </p:spTree>
    <p:extLst>
      <p:ext uri="{BB962C8B-B14F-4D97-AF65-F5344CB8AC3E}">
        <p14:creationId xmlns:p14="http://schemas.microsoft.com/office/powerpoint/2010/main" val="132033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28D1-224F-4700-AB5F-DA15412C346F}"/>
              </a:ext>
            </a:extLst>
          </p:cNvPr>
          <p:cNvSpPr>
            <a:spLocks noGrp="1"/>
          </p:cNvSpPr>
          <p:nvPr>
            <p:ph type="title"/>
          </p:nvPr>
        </p:nvSpPr>
        <p:spPr>
          <a:xfrm>
            <a:off x="2411760" y="274638"/>
            <a:ext cx="6275040" cy="828000"/>
          </a:xfrm>
        </p:spPr>
        <p:txBody>
          <a:bodyPr>
            <a:normAutofit/>
          </a:bodyPr>
          <a:lstStyle/>
          <a:p>
            <a:r>
              <a:rPr lang="en-US" sz="3600" b="1" dirty="0">
                <a:latin typeface="Times New Roman" pitchFamily="18" charset="0"/>
                <a:cs typeface="Times New Roman" pitchFamily="18" charset="0"/>
              </a:rPr>
              <a:t>Some more examples….</a:t>
            </a:r>
            <a:endParaRPr lang="en-IN" sz="3600" dirty="0"/>
          </a:p>
        </p:txBody>
      </p:sp>
      <p:sp>
        <p:nvSpPr>
          <p:cNvPr id="3" name="Content Placeholder 2">
            <a:extLst>
              <a:ext uri="{FF2B5EF4-FFF2-40B4-BE49-F238E27FC236}">
                <a16:creationId xmlns:a16="http://schemas.microsoft.com/office/drawing/2014/main" id="{496B80EC-3C18-47B2-88E0-7DDCE91B87BC}"/>
              </a:ext>
            </a:extLst>
          </p:cNvPr>
          <p:cNvSpPr>
            <a:spLocks noGrp="1"/>
          </p:cNvSpPr>
          <p:nvPr>
            <p:ph idx="1"/>
          </p:nvPr>
        </p:nvSpPr>
        <p:spPr/>
        <p:txBody>
          <a:bodyPr>
            <a:normAutofit fontScale="92500" lnSpcReduction="20000"/>
          </a:bodyPr>
          <a:lstStyle/>
          <a:p>
            <a:pPr lvl="1">
              <a:lnSpc>
                <a:spcPct val="90000"/>
              </a:lnSpc>
              <a:buFont typeface="Arial" pitchFamily="34" charset="0"/>
              <a:buChar char="•"/>
            </a:pP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Some web-based examples of machine learning are….</a:t>
            </a:r>
          </a:p>
          <a:p>
            <a:pPr marL="502920" indent="-457200">
              <a:buFont typeface="+mj-lt"/>
              <a:buAutoNum type="arabicPeriod"/>
            </a:pPr>
            <a:r>
              <a:rPr lang="en-US" sz="2400" b="1" dirty="0">
                <a:latin typeface="Times New Roman" pitchFamily="18" charset="0"/>
                <a:cs typeface="Times New Roman" pitchFamily="18" charset="0"/>
              </a:rPr>
              <a:t>The web contains a lot of data. Tasks with very big datasets often use machine learning</a:t>
            </a:r>
          </a:p>
          <a:p>
            <a:pPr lvl="1">
              <a:buFont typeface="Arial" pitchFamily="34" charset="0"/>
              <a:buChar char="•"/>
            </a:pPr>
            <a:r>
              <a:rPr lang="en-US" sz="2400" dirty="0">
                <a:latin typeface="Times New Roman" pitchFamily="18" charset="0"/>
                <a:cs typeface="Times New Roman" pitchFamily="18" charset="0"/>
              </a:rPr>
              <a:t> especially if the data is noisy or non-stationary.</a:t>
            </a:r>
          </a:p>
          <a:p>
            <a:pPr marL="502920" indent="-457200">
              <a:buFont typeface="+mj-lt"/>
              <a:buAutoNum type="arabicPeriod"/>
            </a:pPr>
            <a:r>
              <a:rPr lang="en-US" sz="2400" b="1" dirty="0">
                <a:latin typeface="Times New Roman" pitchFamily="18" charset="0"/>
                <a:cs typeface="Times New Roman" pitchFamily="18" charset="0"/>
              </a:rPr>
              <a:t>Spam filtering, fraud detection: </a:t>
            </a:r>
          </a:p>
          <a:p>
            <a:pPr lvl="1">
              <a:buFont typeface="Arial" pitchFamily="34" charset="0"/>
              <a:buChar char="•"/>
            </a:pPr>
            <a:r>
              <a:rPr lang="en-US" sz="2400" dirty="0">
                <a:latin typeface="Times New Roman" pitchFamily="18" charset="0"/>
                <a:cs typeface="Times New Roman" pitchFamily="18" charset="0"/>
              </a:rPr>
              <a:t> The enemy adapts so we must adapt too.</a:t>
            </a:r>
          </a:p>
          <a:p>
            <a:pPr marL="502920" indent="-457200">
              <a:buFont typeface="+mj-lt"/>
              <a:buAutoNum type="arabicPeriod"/>
            </a:pPr>
            <a:r>
              <a:rPr lang="en-US" sz="2400" b="1" dirty="0">
                <a:latin typeface="Times New Roman" pitchFamily="18" charset="0"/>
                <a:cs typeface="Times New Roman" pitchFamily="18" charset="0"/>
              </a:rPr>
              <a:t>Recommendation systems:</a:t>
            </a:r>
          </a:p>
          <a:p>
            <a:pPr lvl="1">
              <a:buFont typeface="Arial" pitchFamily="34" charset="0"/>
              <a:buChar char="•"/>
            </a:pPr>
            <a:r>
              <a:rPr lang="en-US" sz="2400" dirty="0">
                <a:latin typeface="Times New Roman" pitchFamily="18" charset="0"/>
                <a:cs typeface="Times New Roman" pitchFamily="18" charset="0"/>
              </a:rPr>
              <a:t>Lots of noisy data. Million dollar prize!</a:t>
            </a:r>
          </a:p>
          <a:p>
            <a:pPr marL="502920" indent="-457200">
              <a:buFont typeface="+mj-lt"/>
              <a:buAutoNum type="arabicPeriod"/>
            </a:pPr>
            <a:r>
              <a:rPr lang="en-US" sz="2400" b="1" dirty="0">
                <a:latin typeface="Times New Roman" pitchFamily="18" charset="0"/>
                <a:cs typeface="Times New Roman" pitchFamily="18" charset="0"/>
              </a:rPr>
              <a:t>Information retrieval:</a:t>
            </a:r>
          </a:p>
          <a:p>
            <a:pPr lvl="1">
              <a:buFont typeface="Arial" pitchFamily="34" charset="0"/>
              <a:buChar char="•"/>
            </a:pPr>
            <a:r>
              <a:rPr lang="en-US" sz="2400" dirty="0">
                <a:latin typeface="Times New Roman" pitchFamily="18" charset="0"/>
                <a:cs typeface="Times New Roman" pitchFamily="18" charset="0"/>
              </a:rPr>
              <a:t>Find documents or images with similar content.</a:t>
            </a:r>
          </a:p>
          <a:p>
            <a:pPr marL="0" indent="0">
              <a:buNone/>
            </a:pPr>
            <a:endParaRPr lang="en-US" b="1" dirty="0">
              <a:latin typeface="Times New Roman" pitchFamily="18" charset="0"/>
              <a:cs typeface="Times New Roman" pitchFamily="18" charset="0"/>
            </a:endParaRPr>
          </a:p>
          <a:p>
            <a:endParaRPr lang="en-IN" dirty="0"/>
          </a:p>
        </p:txBody>
      </p:sp>
      <p:sp>
        <p:nvSpPr>
          <p:cNvPr id="4" name="Footer Placeholder 3">
            <a:extLst>
              <a:ext uri="{FF2B5EF4-FFF2-40B4-BE49-F238E27FC236}">
                <a16:creationId xmlns:a16="http://schemas.microsoft.com/office/drawing/2014/main" id="{3565776F-7DEA-4D23-8965-42003868E5AB}"/>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A278034-6D29-4680-876B-63D89C4793D3}"/>
              </a:ext>
            </a:extLst>
          </p:cNvPr>
          <p:cNvSpPr>
            <a:spLocks noGrp="1"/>
          </p:cNvSpPr>
          <p:nvPr>
            <p:ph type="sldNum" sz="quarter" idx="12"/>
          </p:nvPr>
        </p:nvSpPr>
        <p:spPr/>
        <p:txBody>
          <a:bodyPr/>
          <a:lstStyle/>
          <a:p>
            <a:fld id="{BB055922-87EB-483D-8474-2C9330A0D922}" type="slidenum">
              <a:rPr lang="en-US" smtClean="0"/>
              <a:t>12</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04998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120</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7" name="Picture 6"/>
          <p:cNvPicPr>
            <a:picLocks noChangeAspect="1"/>
          </p:cNvPicPr>
          <p:nvPr/>
        </p:nvPicPr>
        <p:blipFill>
          <a:blip r:embed="rId4"/>
          <a:stretch>
            <a:fillRect/>
          </a:stretch>
        </p:blipFill>
        <p:spPr>
          <a:xfrm>
            <a:off x="1115616" y="620688"/>
            <a:ext cx="7825780" cy="4968552"/>
          </a:xfrm>
          <a:prstGeom prst="rect">
            <a:avLst/>
          </a:prstGeom>
        </p:spPr>
      </p:pic>
    </p:spTree>
    <p:extLst>
      <p:ext uri="{BB962C8B-B14F-4D97-AF65-F5344CB8AC3E}">
        <p14:creationId xmlns:p14="http://schemas.microsoft.com/office/powerpoint/2010/main" val="12644503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121</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9" name="Picture 8"/>
          <p:cNvPicPr>
            <a:picLocks noChangeAspect="1"/>
          </p:cNvPicPr>
          <p:nvPr/>
        </p:nvPicPr>
        <p:blipFill>
          <a:blip r:embed="rId4"/>
          <a:stretch>
            <a:fillRect/>
          </a:stretch>
        </p:blipFill>
        <p:spPr>
          <a:xfrm>
            <a:off x="1187624" y="692696"/>
            <a:ext cx="7623413" cy="4176464"/>
          </a:xfrm>
          <a:prstGeom prst="rect">
            <a:avLst/>
          </a:prstGeom>
        </p:spPr>
      </p:pic>
    </p:spTree>
    <p:extLst>
      <p:ext uri="{BB962C8B-B14F-4D97-AF65-F5344CB8AC3E}">
        <p14:creationId xmlns:p14="http://schemas.microsoft.com/office/powerpoint/2010/main" val="26764823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122</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7" name="Picture 6"/>
          <p:cNvPicPr>
            <a:picLocks noChangeAspect="1"/>
          </p:cNvPicPr>
          <p:nvPr/>
        </p:nvPicPr>
        <p:blipFill>
          <a:blip r:embed="rId4"/>
          <a:stretch>
            <a:fillRect/>
          </a:stretch>
        </p:blipFill>
        <p:spPr>
          <a:xfrm>
            <a:off x="1115616" y="548680"/>
            <a:ext cx="7440206" cy="5400600"/>
          </a:xfrm>
          <a:prstGeom prst="rect">
            <a:avLst/>
          </a:prstGeom>
        </p:spPr>
      </p:pic>
    </p:spTree>
    <p:extLst>
      <p:ext uri="{BB962C8B-B14F-4D97-AF65-F5344CB8AC3E}">
        <p14:creationId xmlns:p14="http://schemas.microsoft.com/office/powerpoint/2010/main" val="12628463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123</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9" name="Picture 8"/>
          <p:cNvPicPr>
            <a:picLocks noChangeAspect="1"/>
          </p:cNvPicPr>
          <p:nvPr/>
        </p:nvPicPr>
        <p:blipFill>
          <a:blip r:embed="rId4"/>
          <a:stretch>
            <a:fillRect/>
          </a:stretch>
        </p:blipFill>
        <p:spPr>
          <a:xfrm>
            <a:off x="1067232" y="460242"/>
            <a:ext cx="7753240" cy="5560072"/>
          </a:xfrm>
          <a:prstGeom prst="rect">
            <a:avLst/>
          </a:prstGeom>
        </p:spPr>
      </p:pic>
    </p:spTree>
    <p:extLst>
      <p:ext uri="{BB962C8B-B14F-4D97-AF65-F5344CB8AC3E}">
        <p14:creationId xmlns:p14="http://schemas.microsoft.com/office/powerpoint/2010/main" val="41238789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124</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7" name="Picture 6"/>
          <p:cNvPicPr>
            <a:picLocks noChangeAspect="1"/>
          </p:cNvPicPr>
          <p:nvPr/>
        </p:nvPicPr>
        <p:blipFill>
          <a:blip r:embed="rId4"/>
          <a:stretch>
            <a:fillRect/>
          </a:stretch>
        </p:blipFill>
        <p:spPr>
          <a:xfrm>
            <a:off x="1078105" y="548680"/>
            <a:ext cx="7621255" cy="4896544"/>
          </a:xfrm>
          <a:prstGeom prst="rect">
            <a:avLst/>
          </a:prstGeom>
        </p:spPr>
      </p:pic>
    </p:spTree>
    <p:extLst>
      <p:ext uri="{BB962C8B-B14F-4D97-AF65-F5344CB8AC3E}">
        <p14:creationId xmlns:p14="http://schemas.microsoft.com/office/powerpoint/2010/main" val="6389817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125</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9" name="Picture 8"/>
          <p:cNvPicPr>
            <a:picLocks noChangeAspect="1"/>
          </p:cNvPicPr>
          <p:nvPr/>
        </p:nvPicPr>
        <p:blipFill>
          <a:blip r:embed="rId4"/>
          <a:stretch>
            <a:fillRect/>
          </a:stretch>
        </p:blipFill>
        <p:spPr>
          <a:xfrm>
            <a:off x="1187625" y="486122"/>
            <a:ext cx="7956376" cy="4671070"/>
          </a:xfrm>
          <a:prstGeom prst="rect">
            <a:avLst/>
          </a:prstGeom>
        </p:spPr>
      </p:pic>
    </p:spTree>
    <p:extLst>
      <p:ext uri="{BB962C8B-B14F-4D97-AF65-F5344CB8AC3E}">
        <p14:creationId xmlns:p14="http://schemas.microsoft.com/office/powerpoint/2010/main" val="246762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126</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7" name="Picture 6"/>
          <p:cNvPicPr>
            <a:picLocks noChangeAspect="1"/>
          </p:cNvPicPr>
          <p:nvPr/>
        </p:nvPicPr>
        <p:blipFill>
          <a:blip r:embed="rId4"/>
          <a:stretch>
            <a:fillRect/>
          </a:stretch>
        </p:blipFill>
        <p:spPr>
          <a:xfrm>
            <a:off x="1187624" y="451753"/>
            <a:ext cx="7560840" cy="5630187"/>
          </a:xfrm>
          <a:prstGeom prst="rect">
            <a:avLst/>
          </a:prstGeom>
        </p:spPr>
      </p:pic>
    </p:spTree>
    <p:extLst>
      <p:ext uri="{BB962C8B-B14F-4D97-AF65-F5344CB8AC3E}">
        <p14:creationId xmlns:p14="http://schemas.microsoft.com/office/powerpoint/2010/main" val="41603313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127</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9" name="Picture 8"/>
          <p:cNvPicPr>
            <a:picLocks noChangeAspect="1"/>
          </p:cNvPicPr>
          <p:nvPr/>
        </p:nvPicPr>
        <p:blipFill>
          <a:blip r:embed="rId4"/>
          <a:stretch>
            <a:fillRect/>
          </a:stretch>
        </p:blipFill>
        <p:spPr>
          <a:xfrm>
            <a:off x="1115616" y="628080"/>
            <a:ext cx="7721862" cy="4529111"/>
          </a:xfrm>
          <a:prstGeom prst="rect">
            <a:avLst/>
          </a:prstGeom>
        </p:spPr>
      </p:pic>
    </p:spTree>
    <p:extLst>
      <p:ext uri="{BB962C8B-B14F-4D97-AF65-F5344CB8AC3E}">
        <p14:creationId xmlns:p14="http://schemas.microsoft.com/office/powerpoint/2010/main" val="28906737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128</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7" name="Picture 6"/>
          <p:cNvPicPr>
            <a:picLocks noChangeAspect="1"/>
          </p:cNvPicPr>
          <p:nvPr/>
        </p:nvPicPr>
        <p:blipFill>
          <a:blip r:embed="rId4"/>
          <a:stretch>
            <a:fillRect/>
          </a:stretch>
        </p:blipFill>
        <p:spPr>
          <a:xfrm>
            <a:off x="1187624" y="692696"/>
            <a:ext cx="7704856" cy="5077356"/>
          </a:xfrm>
          <a:prstGeom prst="rect">
            <a:avLst/>
          </a:prstGeom>
        </p:spPr>
      </p:pic>
    </p:spTree>
    <p:extLst>
      <p:ext uri="{BB962C8B-B14F-4D97-AF65-F5344CB8AC3E}">
        <p14:creationId xmlns:p14="http://schemas.microsoft.com/office/powerpoint/2010/main" val="3259221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129</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9" name="Picture 8"/>
          <p:cNvPicPr>
            <a:picLocks noChangeAspect="1"/>
          </p:cNvPicPr>
          <p:nvPr/>
        </p:nvPicPr>
        <p:blipFill>
          <a:blip r:embed="rId4"/>
          <a:stretch>
            <a:fillRect/>
          </a:stretch>
        </p:blipFill>
        <p:spPr>
          <a:xfrm>
            <a:off x="1067232" y="620688"/>
            <a:ext cx="7883475" cy="4752528"/>
          </a:xfrm>
          <a:prstGeom prst="rect">
            <a:avLst/>
          </a:prstGeom>
        </p:spPr>
      </p:pic>
    </p:spTree>
    <p:extLst>
      <p:ext uri="{BB962C8B-B14F-4D97-AF65-F5344CB8AC3E}">
        <p14:creationId xmlns:p14="http://schemas.microsoft.com/office/powerpoint/2010/main" val="2773712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2AF5-9CBA-49A0-892A-8FB9677C7728}"/>
              </a:ext>
            </a:extLst>
          </p:cNvPr>
          <p:cNvSpPr>
            <a:spLocks noGrp="1"/>
          </p:cNvSpPr>
          <p:nvPr>
            <p:ph type="title"/>
          </p:nvPr>
        </p:nvSpPr>
        <p:spPr>
          <a:xfrm>
            <a:off x="2483768" y="948286"/>
            <a:ext cx="6419056" cy="45719"/>
          </a:xfrm>
        </p:spPr>
        <p:txBody>
          <a:bodyPr>
            <a:noAutofit/>
          </a:bodyPr>
          <a:lstStyle/>
          <a:p>
            <a:r>
              <a:rPr lang="en-US" sz="3600" b="1" dirty="0" smtClean="0">
                <a:latin typeface="Times New Roman" pitchFamily="18" charset="0"/>
                <a:cs typeface="Times New Roman" pitchFamily="18" charset="0"/>
              </a:rPr>
              <a:t>Soft Computing</a:t>
            </a:r>
            <a:endParaRPr lang="en-IN" sz="3600" dirty="0"/>
          </a:p>
        </p:txBody>
      </p:sp>
      <p:sp>
        <p:nvSpPr>
          <p:cNvPr id="4" name="Footer Placeholder 3">
            <a:extLst>
              <a:ext uri="{FF2B5EF4-FFF2-40B4-BE49-F238E27FC236}">
                <a16:creationId xmlns:a16="http://schemas.microsoft.com/office/drawing/2014/main" id="{63683DA6-D617-49C3-8932-BEC87CB9EA24}"/>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F304718-9B87-4B65-99C5-95B07C7E30DC}"/>
              </a:ext>
            </a:extLst>
          </p:cNvPr>
          <p:cNvSpPr>
            <a:spLocks noGrp="1"/>
          </p:cNvSpPr>
          <p:nvPr>
            <p:ph type="sldNum" sz="quarter" idx="12"/>
          </p:nvPr>
        </p:nvSpPr>
        <p:spPr/>
        <p:txBody>
          <a:bodyPr/>
          <a:lstStyle/>
          <a:p>
            <a:fld id="{BB055922-87EB-483D-8474-2C9330A0D922}" type="slidenum">
              <a:rPr lang="en-US" smtClean="0"/>
              <a:t>13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3" name="Content Placeholder 2"/>
          <p:cNvSpPr>
            <a:spLocks noGrp="1"/>
          </p:cNvSpPr>
          <p:nvPr>
            <p:ph idx="1"/>
          </p:nvPr>
        </p:nvSpPr>
        <p:spPr>
          <a:xfrm>
            <a:off x="323528" y="1852060"/>
            <a:ext cx="8229600" cy="4525963"/>
          </a:xfrm>
        </p:spPr>
        <p:txBody>
          <a:bodyPr>
            <a:normAutofit/>
          </a:bodyPr>
          <a:lstStyle/>
          <a:p>
            <a:pPr algn="just">
              <a:buFont typeface="Wingdings" panose="05000000000000000000" pitchFamily="2" charset="2"/>
              <a:buChar char="Ø"/>
            </a:pPr>
            <a:r>
              <a:rPr lang="en-GB" sz="2400" dirty="0" smtClean="0"/>
              <a:t>The term soft computing was proposed by the inventor of fuzzy logic, Lofti A. Zadeh. He describes it as follows.</a:t>
            </a:r>
          </a:p>
          <a:p>
            <a:pPr algn="just">
              <a:buFont typeface="Wingdings" panose="05000000000000000000" pitchFamily="2" charset="2"/>
              <a:buChar char="Ø"/>
            </a:pPr>
            <a:endParaRPr lang="en-GB" sz="2400" dirty="0" smtClean="0"/>
          </a:p>
          <a:p>
            <a:pPr algn="just">
              <a:buFont typeface="Wingdings" panose="05000000000000000000" pitchFamily="2" charset="2"/>
              <a:buChar char="Ø"/>
            </a:pPr>
            <a:r>
              <a:rPr lang="en-GB" sz="2400" b="1" dirty="0" smtClean="0"/>
              <a:t>Definition</a:t>
            </a:r>
            <a:r>
              <a:rPr lang="en-GB" sz="2400" dirty="0" smtClean="0"/>
              <a:t>:-Soft computing is a collection of methodologies that aim to exploit the tolerance for imprecision and uncertainty to achieve tractability, robustness, and low solution cost, Its principal constituents are fuzzy logic ,neuro-computing, and probabilistic reasoning. </a:t>
            </a:r>
          </a:p>
          <a:p>
            <a:pPr algn="just">
              <a:buFont typeface="Wingdings" panose="05000000000000000000" pitchFamily="2" charset="2"/>
              <a:buChar char="Ø"/>
            </a:pPr>
            <a:r>
              <a:rPr lang="en-GB" sz="2400" dirty="0" smtClean="0"/>
              <a:t>The role model for soft computing is the human mind.</a:t>
            </a:r>
            <a:endParaRPr lang="en-GB" sz="2400" dirty="0"/>
          </a:p>
        </p:txBody>
      </p:sp>
    </p:spTree>
    <p:extLst>
      <p:ext uri="{BB962C8B-B14F-4D97-AF65-F5344CB8AC3E}">
        <p14:creationId xmlns:p14="http://schemas.microsoft.com/office/powerpoint/2010/main" val="27515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130</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7" name="Picture 6"/>
          <p:cNvPicPr>
            <a:picLocks noChangeAspect="1"/>
          </p:cNvPicPr>
          <p:nvPr/>
        </p:nvPicPr>
        <p:blipFill>
          <a:blip r:embed="rId4"/>
          <a:stretch>
            <a:fillRect/>
          </a:stretch>
        </p:blipFill>
        <p:spPr>
          <a:xfrm>
            <a:off x="1108775" y="620688"/>
            <a:ext cx="7578025" cy="5505140"/>
          </a:xfrm>
          <a:prstGeom prst="rect">
            <a:avLst/>
          </a:prstGeom>
        </p:spPr>
      </p:pic>
    </p:spTree>
    <p:extLst>
      <p:ext uri="{BB962C8B-B14F-4D97-AF65-F5344CB8AC3E}">
        <p14:creationId xmlns:p14="http://schemas.microsoft.com/office/powerpoint/2010/main" val="18942547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879"/>
            <a:ext cx="8229600" cy="1143000"/>
          </a:xfrm>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131</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9" name="Picture 8"/>
          <p:cNvPicPr>
            <a:picLocks noChangeAspect="1"/>
          </p:cNvPicPr>
          <p:nvPr/>
        </p:nvPicPr>
        <p:blipFill>
          <a:blip r:embed="rId4"/>
          <a:stretch>
            <a:fillRect/>
          </a:stretch>
        </p:blipFill>
        <p:spPr>
          <a:xfrm>
            <a:off x="1115616" y="620688"/>
            <a:ext cx="7850382" cy="5040560"/>
          </a:xfrm>
          <a:prstGeom prst="rect">
            <a:avLst/>
          </a:prstGeom>
        </p:spPr>
      </p:pic>
    </p:spTree>
    <p:extLst>
      <p:ext uri="{BB962C8B-B14F-4D97-AF65-F5344CB8AC3E}">
        <p14:creationId xmlns:p14="http://schemas.microsoft.com/office/powerpoint/2010/main" val="11132529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879"/>
            <a:ext cx="8229600" cy="1143000"/>
          </a:xfrm>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132</a:t>
            </a:fld>
            <a:endParaRPr lang="en-US"/>
          </a:p>
        </p:txBody>
      </p:sp>
      <p:pic>
        <p:nvPicPr>
          <p:cNvPr id="6" name="Picture 5"/>
          <p:cNvPicPr>
            <a:picLocks noChangeAspect="1"/>
          </p:cNvPicPr>
          <p:nvPr/>
        </p:nvPicPr>
        <p:blipFill>
          <a:blip r:embed="rId2"/>
          <a:stretch>
            <a:fillRect/>
          </a:stretch>
        </p:blipFill>
        <p:spPr>
          <a:xfrm>
            <a:off x="4571996" y="3428996"/>
            <a:ext cx="8" cy="7"/>
          </a:xfrm>
          <a:prstGeom prst="rect">
            <a:avLst/>
          </a:prstGeom>
        </p:spPr>
      </p:pic>
      <p:pic>
        <p:nvPicPr>
          <p:cNvPr id="8" name="Picture 7"/>
          <p:cNvPicPr>
            <a:picLocks noChangeAspect="1"/>
          </p:cNvPicPr>
          <p:nvPr/>
        </p:nvPicPr>
        <p:blipFill>
          <a:blip r:embed="rId3"/>
          <a:stretch>
            <a:fillRect/>
          </a:stretch>
        </p:blipFill>
        <p:spPr>
          <a:xfrm>
            <a:off x="107504" y="105406"/>
            <a:ext cx="959728" cy="692696"/>
          </a:xfrm>
          <a:prstGeom prst="rect">
            <a:avLst/>
          </a:prstGeom>
        </p:spPr>
      </p:pic>
      <p:pic>
        <p:nvPicPr>
          <p:cNvPr id="7" name="Picture 6"/>
          <p:cNvPicPr>
            <a:picLocks noChangeAspect="1"/>
          </p:cNvPicPr>
          <p:nvPr/>
        </p:nvPicPr>
        <p:blipFill>
          <a:blip r:embed="rId4"/>
          <a:stretch>
            <a:fillRect/>
          </a:stretch>
        </p:blipFill>
        <p:spPr>
          <a:xfrm>
            <a:off x="1187624" y="548680"/>
            <a:ext cx="7416824" cy="5159816"/>
          </a:xfrm>
          <a:prstGeom prst="rect">
            <a:avLst/>
          </a:prstGeom>
        </p:spPr>
      </p:pic>
    </p:spTree>
    <p:extLst>
      <p:ext uri="{BB962C8B-B14F-4D97-AF65-F5344CB8AC3E}">
        <p14:creationId xmlns:p14="http://schemas.microsoft.com/office/powerpoint/2010/main" val="39383028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776" y="274638"/>
            <a:ext cx="6131024" cy="1143000"/>
          </a:xfrm>
        </p:spPr>
        <p:txBody>
          <a:bodyPr>
            <a:normAutofit fontScale="90000"/>
          </a:bodyPr>
          <a:lstStyle/>
          <a:p>
            <a:r>
              <a:rPr lang="en-US" b="1" dirty="0"/>
              <a:t>Back Propagation  Algorithm</a:t>
            </a:r>
            <a:endParaRPr lang="en-GB" dirty="0"/>
          </a:p>
        </p:txBody>
      </p:sp>
      <p:sp>
        <p:nvSpPr>
          <p:cNvPr id="3" name="Content Placeholder 2"/>
          <p:cNvSpPr>
            <a:spLocks noGrp="1"/>
          </p:cNvSpPr>
          <p:nvPr>
            <p:ph idx="1"/>
          </p:nvPr>
        </p:nvSpPr>
        <p:spPr>
          <a:xfrm>
            <a:off x="457200" y="1964561"/>
            <a:ext cx="8229600" cy="4525963"/>
          </a:xfrm>
        </p:spPr>
        <p:txBody>
          <a:bodyPr>
            <a:normAutofit/>
          </a:bodyPr>
          <a:lstStyle/>
          <a:p>
            <a:pPr>
              <a:spcAft>
                <a:spcPts val="1589"/>
              </a:spcAft>
              <a:buClr>
                <a:srgbClr val="000099"/>
              </a:buClr>
              <a:buFont typeface="Wingdings" panose="05000000000000000000" pitchFamily="2" charset="2"/>
              <a:buChar char="Ø"/>
              <a:defRPr/>
            </a:pPr>
            <a:r>
              <a:rPr lang="en-US" sz="2000" kern="0" dirty="0">
                <a:effectLst>
                  <a:outerShdw blurRad="38100" dist="38100" dir="2700000" algn="tl">
                    <a:srgbClr val="000000">
                      <a:alpha val="43137"/>
                    </a:srgbClr>
                  </a:outerShdw>
                </a:effectLst>
                <a:latin typeface="Century Schoolbook"/>
              </a:rPr>
              <a:t>The BP algorithm is used to find a local minimum of the error function. </a:t>
            </a:r>
          </a:p>
          <a:p>
            <a:pPr>
              <a:spcAft>
                <a:spcPts val="1589"/>
              </a:spcAft>
              <a:buClr>
                <a:srgbClr val="000099"/>
              </a:buClr>
              <a:buFont typeface="Wingdings" panose="05000000000000000000" pitchFamily="2" charset="2"/>
              <a:buChar char="Ø"/>
              <a:defRPr/>
            </a:pPr>
            <a:r>
              <a:rPr lang="en-US" sz="2000" kern="0" dirty="0">
                <a:latin typeface="Century Schoolbook"/>
              </a:rPr>
              <a:t>The network is </a:t>
            </a:r>
            <a:r>
              <a:rPr lang="en-US" sz="2000" b="1" kern="0" dirty="0">
                <a:latin typeface="Century Schoolbook"/>
              </a:rPr>
              <a:t>initialized with randomly chosen weights</a:t>
            </a:r>
            <a:r>
              <a:rPr lang="en-US" sz="2000" kern="0" dirty="0">
                <a:latin typeface="Century Schoolbook"/>
              </a:rPr>
              <a:t>. </a:t>
            </a:r>
          </a:p>
          <a:p>
            <a:pPr>
              <a:spcAft>
                <a:spcPts val="1589"/>
              </a:spcAft>
              <a:buClr>
                <a:srgbClr val="000099"/>
              </a:buClr>
              <a:buFont typeface="Wingdings" panose="05000000000000000000" pitchFamily="2" charset="2"/>
              <a:buChar char="Ø"/>
              <a:defRPr/>
            </a:pPr>
            <a:r>
              <a:rPr lang="en-US" sz="2000" b="1" kern="0" dirty="0">
                <a:latin typeface="Century Schoolbook"/>
              </a:rPr>
              <a:t>The gradient of the error function is computed and used to correct the initial weights. </a:t>
            </a:r>
            <a:endParaRPr lang="en-US" sz="2000" kern="0" dirty="0">
              <a:latin typeface="Century Schoolbook"/>
            </a:endParaRPr>
          </a:p>
          <a:p>
            <a:pPr>
              <a:buFont typeface="Wingdings" panose="05000000000000000000" pitchFamily="2" charset="2"/>
              <a:buChar char="Ø"/>
            </a:pPr>
            <a:r>
              <a:rPr lang="en-US" sz="2000" kern="0" dirty="0">
                <a:solidFill>
                  <a:sysClr val="windowText" lastClr="000000"/>
                </a:solidFill>
                <a:latin typeface="Century Schoolbook"/>
              </a:rPr>
              <a:t>The back propagation algorithm </a:t>
            </a:r>
            <a:r>
              <a:rPr lang="en-US" sz="2000" kern="0" dirty="0" smtClean="0">
                <a:solidFill>
                  <a:sysClr val="windowText" lastClr="000000"/>
                </a:solidFill>
                <a:latin typeface="Century Schoolbook"/>
              </a:rPr>
              <a:t>includes </a:t>
            </a:r>
            <a:r>
              <a:rPr lang="en-US" sz="2000" kern="0" dirty="0">
                <a:solidFill>
                  <a:sysClr val="windowText" lastClr="000000"/>
                </a:solidFill>
                <a:latin typeface="Century Schoolbook"/>
              </a:rPr>
              <a:t>two passes through the network: </a:t>
            </a:r>
            <a:br>
              <a:rPr lang="en-US" sz="2000" kern="0" dirty="0">
                <a:solidFill>
                  <a:sysClr val="windowText" lastClr="000000"/>
                </a:solidFill>
                <a:latin typeface="Century Schoolbook"/>
              </a:rPr>
            </a:br>
            <a:r>
              <a:rPr lang="en-US" sz="2000" kern="0" dirty="0" smtClean="0">
                <a:solidFill>
                  <a:sysClr val="windowText" lastClr="000000"/>
                </a:solidFill>
                <a:latin typeface="Century Schoolbook"/>
              </a:rPr>
              <a:t>(i) forward </a:t>
            </a:r>
            <a:r>
              <a:rPr lang="en-US" sz="2000" kern="0" dirty="0">
                <a:solidFill>
                  <a:sysClr val="windowText" lastClr="000000"/>
                </a:solidFill>
                <a:latin typeface="Century Schoolbook"/>
              </a:rPr>
              <a:t>pass </a:t>
            </a:r>
            <a:r>
              <a:rPr lang="en-US" sz="2000" kern="0" dirty="0" smtClean="0">
                <a:solidFill>
                  <a:sysClr val="windowText" lastClr="000000"/>
                </a:solidFill>
                <a:latin typeface="Century Schoolbook"/>
              </a:rPr>
              <a:t>(ii) backward </a:t>
            </a:r>
            <a:r>
              <a:rPr lang="en-US" sz="2000" kern="0" dirty="0">
                <a:solidFill>
                  <a:sysClr val="windowText" lastClr="000000"/>
                </a:solidFill>
                <a:latin typeface="Century Schoolbook"/>
              </a:rPr>
              <a:t>pass</a:t>
            </a:r>
            <a:r>
              <a:rPr lang="en-US" kern="0" dirty="0">
                <a:solidFill>
                  <a:sysClr val="windowText" lastClr="000000"/>
                </a:solidFill>
                <a:latin typeface="Century Schoolbook"/>
              </a:rPr>
              <a:t>.</a:t>
            </a:r>
          </a:p>
          <a:p>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8499164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7784" y="274638"/>
            <a:ext cx="6059016" cy="1143000"/>
          </a:xfrm>
        </p:spPr>
        <p:txBody>
          <a:bodyPr>
            <a:normAutofit fontScale="90000"/>
          </a:bodyPr>
          <a:lstStyle/>
          <a:p>
            <a:r>
              <a:rPr lang="en-US" b="1" dirty="0"/>
              <a:t>Back Propagation  Algorithm</a:t>
            </a:r>
            <a:endParaRPr lang="en-GB" dirty="0"/>
          </a:p>
        </p:txBody>
      </p:sp>
      <p:pic>
        <p:nvPicPr>
          <p:cNvPr id="6" name="Content Placeholder 5"/>
          <p:cNvPicPr>
            <a:picLocks noGrp="1" noChangeAspect="1"/>
          </p:cNvPicPr>
          <p:nvPr>
            <p:ph idx="1"/>
          </p:nvPr>
        </p:nvPicPr>
        <p:blipFill>
          <a:blip r:embed="rId2"/>
          <a:stretch>
            <a:fillRect/>
          </a:stretch>
        </p:blipFill>
        <p:spPr>
          <a:xfrm>
            <a:off x="323528" y="2132856"/>
            <a:ext cx="7992888" cy="3816423"/>
          </a:xfrm>
          <a:prstGeom prst="rect">
            <a:avLst/>
          </a:prstGeo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13616296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792" y="274638"/>
            <a:ext cx="5987008" cy="1143000"/>
          </a:xfrm>
        </p:spPr>
        <p:txBody>
          <a:bodyPr>
            <a:normAutofit fontScale="90000"/>
          </a:bodyPr>
          <a:lstStyle/>
          <a:p>
            <a:r>
              <a:rPr lang="en-US" dirty="0"/>
              <a:t>The BP Algorithm – what it actually </a:t>
            </a:r>
            <a:r>
              <a:rPr lang="en-US" dirty="0" smtClean="0"/>
              <a:t>does</a:t>
            </a:r>
            <a:r>
              <a:rPr lang="en-US" dirty="0"/>
              <a:t>!</a:t>
            </a:r>
            <a:endParaRPr lang="en-GB" dirty="0"/>
          </a:p>
        </p:txBody>
      </p:sp>
      <p:sp>
        <p:nvSpPr>
          <p:cNvPr id="3" name="Content Placeholder 2"/>
          <p:cNvSpPr>
            <a:spLocks noGrp="1"/>
          </p:cNvSpPr>
          <p:nvPr>
            <p:ph idx="1"/>
          </p:nvPr>
        </p:nvSpPr>
        <p:spPr>
          <a:xfrm>
            <a:off x="457200" y="2044872"/>
            <a:ext cx="8229600" cy="4525963"/>
          </a:xfrm>
        </p:spPr>
        <p:txBody>
          <a:bodyPr>
            <a:normAutofit fontScale="70000" lnSpcReduction="20000"/>
          </a:bodyPr>
          <a:lstStyle/>
          <a:p>
            <a:pPr>
              <a:spcAft>
                <a:spcPts val="600"/>
              </a:spcAft>
              <a:buClr>
                <a:srgbClr val="000099">
                  <a:lumMod val="60000"/>
                  <a:lumOff val="40000"/>
                </a:srgbClr>
              </a:buClr>
              <a:buFont typeface="Wingdings" panose="05000000000000000000" pitchFamily="2" charset="2"/>
              <a:buChar char="Ø"/>
              <a:defRPr/>
            </a:pPr>
            <a:r>
              <a:rPr lang="en-US" kern="0" dirty="0">
                <a:latin typeface="Times New Roman" panose="02020603050405020304" pitchFamily="18" charset="0"/>
                <a:cs typeface="Times New Roman" panose="02020603050405020304" pitchFamily="18" charset="0"/>
              </a:rPr>
              <a:t>BP attempts to reduce the errors between the output of the network and the desired result.</a:t>
            </a:r>
          </a:p>
          <a:p>
            <a:pPr>
              <a:spcAft>
                <a:spcPts val="600"/>
              </a:spcAft>
              <a:buClr>
                <a:srgbClr val="000099">
                  <a:lumMod val="60000"/>
                  <a:lumOff val="40000"/>
                </a:srgbClr>
              </a:buClr>
              <a:buFont typeface="Wingdings" panose="05000000000000000000" pitchFamily="2" charset="2"/>
              <a:buChar char="Ø"/>
              <a:defRPr/>
            </a:pPr>
            <a:r>
              <a:rPr lang="en-US" kern="0" dirty="0">
                <a:latin typeface="Times New Roman" panose="02020603050405020304" pitchFamily="18" charset="0"/>
                <a:cs typeface="Times New Roman" panose="02020603050405020304" pitchFamily="18" charset="0"/>
              </a:rPr>
              <a:t>However, assigning blame for errors to hidden nodes, is not so straightforward. The error of the output nodes must be propagated back through the hidden nodes.</a:t>
            </a:r>
          </a:p>
          <a:p>
            <a:pPr>
              <a:spcAft>
                <a:spcPts val="600"/>
              </a:spcAft>
              <a:buClr>
                <a:srgbClr val="000099">
                  <a:lumMod val="60000"/>
                  <a:lumOff val="40000"/>
                </a:srgbClr>
              </a:buClr>
              <a:buFont typeface="Wingdings" panose="05000000000000000000" pitchFamily="2" charset="2"/>
              <a:buChar char="Ø"/>
              <a:defRPr/>
            </a:pPr>
            <a:r>
              <a:rPr lang="en-US" kern="0" dirty="0">
                <a:latin typeface="Times New Roman" panose="02020603050405020304" pitchFamily="18" charset="0"/>
                <a:cs typeface="Times New Roman" panose="02020603050405020304" pitchFamily="18" charset="0"/>
              </a:rPr>
              <a:t>The contribution that a hidden node makes to an output node is related to the strength of the weight on the link between the two nodes and the level of activation of the hidden node when the output node was given the wrong level of activation.</a:t>
            </a:r>
          </a:p>
          <a:p>
            <a:pPr>
              <a:spcAft>
                <a:spcPts val="600"/>
              </a:spcAft>
              <a:buClr>
                <a:srgbClr val="000099">
                  <a:lumMod val="60000"/>
                  <a:lumOff val="40000"/>
                </a:srgbClr>
              </a:buClr>
              <a:buFont typeface="Wingdings" panose="05000000000000000000" pitchFamily="2" charset="2"/>
              <a:buChar char="Ø"/>
              <a:defRPr/>
            </a:pPr>
            <a:r>
              <a:rPr lang="en-US" kern="0" dirty="0">
                <a:latin typeface="Times New Roman" panose="02020603050405020304" pitchFamily="18" charset="0"/>
                <a:cs typeface="Times New Roman" panose="02020603050405020304" pitchFamily="18" charset="0"/>
              </a:rPr>
              <a:t>This can be used to estimate the error value for a hidden node in the penultimate layer, and that can, in turn, be used in making error estimates for earlier layers.</a:t>
            </a:r>
            <a:endParaRPr lang="hi-IN" kern="0" dirty="0">
              <a:latin typeface="Times New Roman" panose="02020603050405020304" pitchFamily="18" charset="0"/>
            </a:endParaRP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20457868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1410-19BB-4DA2-A7CD-832C85257476}"/>
              </a:ext>
            </a:extLst>
          </p:cNvPr>
          <p:cNvSpPr>
            <a:spLocks noGrp="1"/>
          </p:cNvSpPr>
          <p:nvPr>
            <p:ph type="title"/>
          </p:nvPr>
        </p:nvSpPr>
        <p:spPr>
          <a:xfrm>
            <a:off x="2627784" y="274638"/>
            <a:ext cx="6059016" cy="1210146"/>
          </a:xfrm>
        </p:spPr>
        <p:txBody>
          <a:bodyPr>
            <a:normAutofit fontScale="90000"/>
          </a:bodyPr>
          <a:lstStyle/>
          <a:p>
            <a:r>
              <a:rPr lang="en-US" b="1" dirty="0">
                <a:latin typeface="Times New Roman" pitchFamily="18" charset="0"/>
                <a:cs typeface="Times New Roman" pitchFamily="18" charset="0"/>
              </a:rPr>
              <a:t>B</a:t>
            </a:r>
            <a:r>
              <a:rPr lang="en-IN" b="1" dirty="0">
                <a:latin typeface="Times New Roman" pitchFamily="18" charset="0"/>
                <a:cs typeface="Times New Roman" pitchFamily="18" charset="0"/>
              </a:rPr>
              <a:t>ack Propagation Learning</a:t>
            </a:r>
            <a:endParaRPr lang="en-IN" dirty="0"/>
          </a:p>
        </p:txBody>
      </p:sp>
      <p:sp>
        <p:nvSpPr>
          <p:cNvPr id="3" name="Content Placeholder 2">
            <a:extLst>
              <a:ext uri="{FF2B5EF4-FFF2-40B4-BE49-F238E27FC236}">
                <a16:creationId xmlns:a16="http://schemas.microsoft.com/office/drawing/2014/main" id="{CF80554D-C110-48E5-90B0-0AEA3F1528BD}"/>
              </a:ext>
            </a:extLst>
          </p:cNvPr>
          <p:cNvSpPr>
            <a:spLocks noGrp="1"/>
          </p:cNvSpPr>
          <p:nvPr>
            <p:ph idx="1"/>
          </p:nvPr>
        </p:nvSpPr>
        <p:spPr>
          <a:xfrm>
            <a:off x="457200" y="2000403"/>
            <a:ext cx="8229600" cy="4525963"/>
          </a:xfrm>
        </p:spPr>
        <p:txBody>
          <a:bodyPr>
            <a:normAutofit/>
          </a:bodyPr>
          <a:lstStyle/>
          <a:p>
            <a:pPr algn="just"/>
            <a:r>
              <a:rPr lang="en-US" sz="2800" b="1" i="0" dirty="0">
                <a:solidFill>
                  <a:srgbClr val="222222"/>
                </a:solidFill>
                <a:effectLst/>
                <a:latin typeface="Times New Roman" panose="02020603050405020304" pitchFamily="18" charset="0"/>
                <a:cs typeface="Times New Roman" panose="02020603050405020304" pitchFamily="18" charset="0"/>
              </a:rPr>
              <a:t>Back</a:t>
            </a:r>
            <a:r>
              <a:rPr lang="en-US" sz="2800" b="0" i="0" dirty="0">
                <a:solidFill>
                  <a:srgbClr val="222222"/>
                </a:solidFill>
                <a:effectLst/>
                <a:latin typeface="Times New Roman" panose="02020603050405020304" pitchFamily="18" charset="0"/>
                <a:cs typeface="Times New Roman" panose="02020603050405020304" pitchFamily="18" charset="0"/>
              </a:rPr>
              <a:t>-</a:t>
            </a:r>
            <a:r>
              <a:rPr lang="en-US" sz="2800" b="1" i="0" dirty="0">
                <a:solidFill>
                  <a:srgbClr val="222222"/>
                </a:solidFill>
                <a:effectLst/>
                <a:latin typeface="Times New Roman" panose="02020603050405020304" pitchFamily="18" charset="0"/>
                <a:cs typeface="Times New Roman" panose="02020603050405020304" pitchFamily="18" charset="0"/>
              </a:rPr>
              <a:t>propagation</a:t>
            </a:r>
            <a:r>
              <a:rPr lang="en-US" sz="2800" b="0" i="0" dirty="0">
                <a:solidFill>
                  <a:srgbClr val="222222"/>
                </a:solidFill>
                <a:effectLst/>
                <a:latin typeface="Times New Roman" panose="02020603050405020304" pitchFamily="18" charset="0"/>
                <a:cs typeface="Times New Roman" panose="02020603050405020304" pitchFamily="18" charset="0"/>
              </a:rPr>
              <a:t> is the essence of neural net </a:t>
            </a:r>
            <a:r>
              <a:rPr lang="en-US" sz="2800" b="1" i="0" dirty="0">
                <a:solidFill>
                  <a:srgbClr val="222222"/>
                </a:solidFill>
                <a:effectLst/>
                <a:latin typeface="Times New Roman" panose="02020603050405020304" pitchFamily="18" charset="0"/>
                <a:cs typeface="Times New Roman" panose="02020603050405020304" pitchFamily="18" charset="0"/>
              </a:rPr>
              <a:t>training</a:t>
            </a:r>
            <a:r>
              <a:rPr lang="en-US" sz="2800" b="0" i="0" dirty="0">
                <a:solidFill>
                  <a:srgbClr val="222222"/>
                </a:solidFill>
                <a:effectLst/>
                <a:latin typeface="Times New Roman" panose="02020603050405020304" pitchFamily="18" charset="0"/>
                <a:cs typeface="Times New Roman" panose="02020603050405020304" pitchFamily="18" charset="0"/>
              </a:rPr>
              <a:t>.</a:t>
            </a:r>
          </a:p>
          <a:p>
            <a:pPr algn="just"/>
            <a:r>
              <a:rPr lang="en-US" sz="2800" b="0" i="0" dirty="0">
                <a:solidFill>
                  <a:srgbClr val="222222"/>
                </a:solidFill>
                <a:effectLst/>
                <a:latin typeface="Times New Roman" panose="02020603050405020304" pitchFamily="18" charset="0"/>
                <a:cs typeface="Times New Roman" panose="02020603050405020304" pitchFamily="18" charset="0"/>
              </a:rPr>
              <a:t> It is the practice of fine-tuning the weights of a neural net based on the error rate (i.e. loss) obtained in the previous epoch (i.e. iteration). Proper tuning of the weights ensures lower error rates, making the model reliable by increasing its generalization.</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E0B581F-7F31-44F6-B07A-65D7E1A029B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85735498-9907-405A-AE71-120030DAE4EE}"/>
              </a:ext>
            </a:extLst>
          </p:cNvPr>
          <p:cNvSpPr>
            <a:spLocks noGrp="1"/>
          </p:cNvSpPr>
          <p:nvPr>
            <p:ph type="sldNum" sz="quarter" idx="12"/>
          </p:nvPr>
        </p:nvSpPr>
        <p:spPr/>
        <p:txBody>
          <a:bodyPr/>
          <a:lstStyle/>
          <a:p>
            <a:fld id="{BB055922-87EB-483D-8474-2C9330A0D922}" type="slidenum">
              <a:rPr lang="en-US" smtClean="0"/>
              <a:t>136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40182134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0108-DEA8-4468-9101-E6BA50CDD86F}"/>
              </a:ext>
            </a:extLst>
          </p:cNvPr>
          <p:cNvSpPr>
            <a:spLocks noGrp="1"/>
          </p:cNvSpPr>
          <p:nvPr>
            <p:ph type="title"/>
          </p:nvPr>
        </p:nvSpPr>
        <p:spPr>
          <a:xfrm>
            <a:off x="2339752" y="274638"/>
            <a:ext cx="6347048" cy="1095375"/>
          </a:xfrm>
        </p:spPr>
        <p:txBody>
          <a:bodyPr>
            <a:normAutofit fontScale="90000"/>
          </a:bodyPr>
          <a:lstStyle/>
          <a:p>
            <a:r>
              <a:rPr lang="en-US" sz="4000" b="1" dirty="0">
                <a:latin typeface="Times New Roman" pitchFamily="18" charset="0"/>
                <a:cs typeface="Times New Roman" pitchFamily="18" charset="0"/>
              </a:rPr>
              <a:t>How Back Propagation Algorithm Works</a:t>
            </a:r>
            <a:endParaRPr lang="en-IN" sz="40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A0EF0D25-D213-414E-BC7C-983049F4DDB8}"/>
              </a:ext>
            </a:extLst>
          </p:cNvPr>
          <p:cNvSpPr>
            <a:spLocks noGrp="1"/>
          </p:cNvSpPr>
          <p:nvPr>
            <p:ph idx="1"/>
          </p:nvPr>
        </p:nvSpPr>
        <p:spPr>
          <a:xfrm>
            <a:off x="428670" y="1988973"/>
            <a:ext cx="8229600" cy="4525963"/>
          </a:xfrm>
        </p:spPr>
        <p:txBody>
          <a:bodyPr>
            <a:normAutofit/>
          </a:bodyPr>
          <a:lstStyle/>
          <a:p>
            <a:pPr marL="0" indent="0" algn="just">
              <a:buNone/>
            </a:pPr>
            <a:r>
              <a:rPr lang="en-US" sz="2800" b="0" i="0" dirty="0">
                <a:solidFill>
                  <a:srgbClr val="222222"/>
                </a:solidFill>
                <a:effectLst/>
                <a:latin typeface="Times New Roman" panose="02020603050405020304" pitchFamily="18" charset="0"/>
                <a:cs typeface="Times New Roman" panose="02020603050405020304" pitchFamily="18" charset="0"/>
              </a:rPr>
              <a:t>The </a:t>
            </a:r>
            <a:r>
              <a:rPr lang="en-US" sz="2800" b="1" i="0" dirty="0">
                <a:solidFill>
                  <a:srgbClr val="222222"/>
                </a:solidFill>
                <a:effectLst/>
                <a:latin typeface="Times New Roman" panose="02020603050405020304" pitchFamily="18" charset="0"/>
                <a:cs typeface="Times New Roman" panose="02020603050405020304" pitchFamily="18" charset="0"/>
              </a:rPr>
              <a:t>backpropagation</a:t>
            </a:r>
            <a:r>
              <a:rPr lang="en-US" sz="2800" b="0" i="0" dirty="0">
                <a:solidFill>
                  <a:srgbClr val="222222"/>
                </a:solidFill>
                <a:effectLst/>
                <a:latin typeface="Times New Roman" panose="02020603050405020304" pitchFamily="18" charset="0"/>
                <a:cs typeface="Times New Roman" panose="02020603050405020304" pitchFamily="18" charset="0"/>
              </a:rPr>
              <a:t> algorithm </a:t>
            </a:r>
            <a:r>
              <a:rPr lang="en-US" sz="2800" b="1" i="0" dirty="0">
                <a:solidFill>
                  <a:srgbClr val="222222"/>
                </a:solidFill>
                <a:effectLst/>
                <a:latin typeface="Times New Roman" panose="02020603050405020304" pitchFamily="18" charset="0"/>
                <a:cs typeface="Times New Roman" panose="02020603050405020304" pitchFamily="18" charset="0"/>
              </a:rPr>
              <a:t>works</a:t>
            </a:r>
            <a:r>
              <a:rPr lang="en-US" sz="2800" b="0" i="0" dirty="0">
                <a:solidFill>
                  <a:srgbClr val="222222"/>
                </a:solidFill>
                <a:effectLst/>
                <a:latin typeface="Times New Roman" panose="02020603050405020304" pitchFamily="18" charset="0"/>
                <a:cs typeface="Times New Roman" panose="02020603050405020304" pitchFamily="18" charset="0"/>
              </a:rPr>
              <a:t> by computing the gradient of the loss function with respect to each weight by the chain rule, computing the gradient one layer at a time, iterating </a:t>
            </a:r>
            <a:r>
              <a:rPr lang="en-US" sz="2800" b="1" i="0" dirty="0">
                <a:solidFill>
                  <a:srgbClr val="222222"/>
                </a:solidFill>
                <a:effectLst/>
                <a:latin typeface="Times New Roman" panose="02020603050405020304" pitchFamily="18" charset="0"/>
                <a:cs typeface="Times New Roman" panose="02020603050405020304" pitchFamily="18" charset="0"/>
              </a:rPr>
              <a:t>backward</a:t>
            </a:r>
            <a:r>
              <a:rPr lang="en-US" sz="2800" b="0" i="0" dirty="0">
                <a:solidFill>
                  <a:srgbClr val="222222"/>
                </a:solidFill>
                <a:effectLst/>
                <a:latin typeface="Times New Roman" panose="02020603050405020304" pitchFamily="18" charset="0"/>
                <a:cs typeface="Times New Roman" panose="02020603050405020304" pitchFamily="18" charset="0"/>
              </a:rPr>
              <a:t> from the last layer to avoid redundant calculations of intermediate terms in the chain rule.</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B2FEC58-D57F-4107-89BD-57A20FA1606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E4105DF-7714-467E-940D-6C12304D7899}"/>
              </a:ext>
            </a:extLst>
          </p:cNvPr>
          <p:cNvSpPr>
            <a:spLocks noGrp="1"/>
          </p:cNvSpPr>
          <p:nvPr>
            <p:ph type="sldNum" sz="quarter" idx="12"/>
          </p:nvPr>
        </p:nvSpPr>
        <p:spPr/>
        <p:txBody>
          <a:bodyPr/>
          <a:lstStyle/>
          <a:p>
            <a:fld id="{BB055922-87EB-483D-8474-2C9330A0D922}" type="slidenum">
              <a:rPr lang="en-US" smtClean="0"/>
              <a:t>137</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8800364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A6042-7E26-4C2E-912A-252C4BBE53CE}"/>
              </a:ext>
            </a:extLst>
          </p:cNvPr>
          <p:cNvSpPr>
            <a:spLocks noGrp="1"/>
          </p:cNvSpPr>
          <p:nvPr>
            <p:ph type="title"/>
          </p:nvPr>
        </p:nvSpPr>
        <p:spPr>
          <a:xfrm>
            <a:off x="2267744" y="341567"/>
            <a:ext cx="6707088" cy="1095375"/>
          </a:xfrm>
        </p:spPr>
        <p:txBody>
          <a:bodyPr>
            <a:normAutofit/>
          </a:bodyPr>
          <a:lstStyle/>
          <a:p>
            <a:r>
              <a:rPr lang="en-US" sz="4000" b="1" dirty="0" err="1">
                <a:latin typeface="Times New Roman" pitchFamily="18" charset="0"/>
                <a:cs typeface="Times New Roman" pitchFamily="18" charset="0"/>
              </a:rPr>
              <a:t>Adaline</a:t>
            </a:r>
            <a:r>
              <a:rPr lang="en-US" sz="4000" b="1" dirty="0">
                <a:latin typeface="Times New Roman" pitchFamily="18" charset="0"/>
                <a:cs typeface="Times New Roman" pitchFamily="18" charset="0"/>
              </a:rPr>
              <a:t> </a:t>
            </a:r>
            <a:r>
              <a:rPr lang="en-US" sz="4000" b="1" dirty="0" smtClean="0">
                <a:latin typeface="Times New Roman" pitchFamily="18" charset="0"/>
                <a:cs typeface="Times New Roman" pitchFamily="18" charset="0"/>
              </a:rPr>
              <a:t>network</a:t>
            </a:r>
            <a:endParaRPr lang="en-IN" sz="40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19F8DD02-56AC-48FD-8411-AABDA945D945}"/>
              </a:ext>
            </a:extLst>
          </p:cNvPr>
          <p:cNvSpPr>
            <a:spLocks noGrp="1"/>
          </p:cNvSpPr>
          <p:nvPr>
            <p:ph idx="1"/>
          </p:nvPr>
        </p:nvSpPr>
        <p:spPr>
          <a:xfrm>
            <a:off x="542925" y="1741057"/>
            <a:ext cx="8229600" cy="4525963"/>
          </a:xfrm>
        </p:spPr>
        <p:txBody>
          <a:bodyPr>
            <a:normAutofit fontScale="92500"/>
          </a:bodyPr>
          <a:lstStyle/>
          <a:p>
            <a:pPr algn="just"/>
            <a:r>
              <a:rPr lang="en-US" sz="2400" dirty="0" smtClean="0">
                <a:solidFill>
                  <a:srgbClr val="423742"/>
                </a:solidFill>
                <a:latin typeface="Times New Roman" panose="02020603050405020304" pitchFamily="18" charset="0"/>
                <a:cs typeface="Times New Roman" panose="02020603050405020304" pitchFamily="18" charset="0"/>
              </a:rPr>
              <a:t>A </a:t>
            </a:r>
            <a:r>
              <a:rPr lang="en-US" sz="2400" dirty="0">
                <a:solidFill>
                  <a:srgbClr val="423742"/>
                </a:solidFill>
                <a:latin typeface="Times New Roman" panose="02020603050405020304" pitchFamily="18" charset="0"/>
                <a:cs typeface="Times New Roman" panose="02020603050405020304" pitchFamily="18" charset="0"/>
              </a:rPr>
              <a:t>network with a single linear unit is called </a:t>
            </a:r>
            <a:r>
              <a:rPr lang="en-US" sz="2400" dirty="0" err="1">
                <a:solidFill>
                  <a:srgbClr val="423742"/>
                </a:solidFill>
                <a:latin typeface="Times New Roman" panose="02020603050405020304" pitchFamily="18" charset="0"/>
                <a:cs typeface="Times New Roman" panose="02020603050405020304" pitchFamily="18" charset="0"/>
              </a:rPr>
              <a:t>Adaline</a:t>
            </a:r>
            <a:r>
              <a:rPr lang="en-US" sz="2400" dirty="0">
                <a:solidFill>
                  <a:srgbClr val="423742"/>
                </a:solidFill>
                <a:latin typeface="Times New Roman" panose="02020603050405020304" pitchFamily="18" charset="0"/>
                <a:cs typeface="Times New Roman" panose="02020603050405020304" pitchFamily="18" charset="0"/>
              </a:rPr>
              <a:t> (Adaptive Linear Neural). </a:t>
            </a:r>
            <a:endParaRPr lang="en-US" sz="2400" dirty="0" smtClean="0">
              <a:solidFill>
                <a:srgbClr val="423742"/>
              </a:solidFill>
              <a:latin typeface="Times New Roman" panose="02020603050405020304" pitchFamily="18" charset="0"/>
              <a:cs typeface="Times New Roman" panose="02020603050405020304" pitchFamily="18" charset="0"/>
            </a:endParaRPr>
          </a:p>
          <a:p>
            <a:pPr algn="just"/>
            <a:r>
              <a:rPr lang="en-US" sz="2400" dirty="0" smtClean="0">
                <a:solidFill>
                  <a:srgbClr val="423742"/>
                </a:solidFill>
                <a:latin typeface="Times New Roman" panose="02020603050405020304" pitchFamily="18" charset="0"/>
                <a:cs typeface="Times New Roman" panose="02020603050405020304" pitchFamily="18" charset="0"/>
              </a:rPr>
              <a:t>A </a:t>
            </a:r>
            <a:r>
              <a:rPr lang="en-US" sz="2400" dirty="0">
                <a:solidFill>
                  <a:srgbClr val="423742"/>
                </a:solidFill>
                <a:latin typeface="Times New Roman" panose="02020603050405020304" pitchFamily="18" charset="0"/>
                <a:cs typeface="Times New Roman" panose="02020603050405020304" pitchFamily="18" charset="0"/>
              </a:rPr>
              <a:t>unit with a linear activation function is called a linear unit. In </a:t>
            </a:r>
            <a:r>
              <a:rPr lang="en-US" sz="2400" dirty="0" err="1">
                <a:solidFill>
                  <a:srgbClr val="423742"/>
                </a:solidFill>
                <a:latin typeface="Times New Roman" panose="02020603050405020304" pitchFamily="18" charset="0"/>
                <a:cs typeface="Times New Roman" panose="02020603050405020304" pitchFamily="18" charset="0"/>
              </a:rPr>
              <a:t>Adaline</a:t>
            </a:r>
            <a:r>
              <a:rPr lang="en-US" sz="2400" dirty="0">
                <a:solidFill>
                  <a:srgbClr val="423742"/>
                </a:solidFill>
                <a:latin typeface="Times New Roman" panose="02020603050405020304" pitchFamily="18" charset="0"/>
                <a:cs typeface="Times New Roman" panose="02020603050405020304" pitchFamily="18" charset="0"/>
              </a:rPr>
              <a:t>, there is only one output unit and output values are bipolar (+1,-1). </a:t>
            </a:r>
            <a:endParaRPr lang="en-US" sz="2400" dirty="0" smtClean="0">
              <a:solidFill>
                <a:srgbClr val="423742"/>
              </a:solidFill>
              <a:latin typeface="Times New Roman" panose="02020603050405020304" pitchFamily="18" charset="0"/>
              <a:cs typeface="Times New Roman" panose="02020603050405020304" pitchFamily="18" charset="0"/>
            </a:endParaRPr>
          </a:p>
          <a:p>
            <a:pPr algn="just"/>
            <a:r>
              <a:rPr lang="en-US" sz="2400" dirty="0" smtClean="0">
                <a:solidFill>
                  <a:srgbClr val="423742"/>
                </a:solidFill>
                <a:latin typeface="Times New Roman" panose="02020603050405020304" pitchFamily="18" charset="0"/>
                <a:cs typeface="Times New Roman" panose="02020603050405020304" pitchFamily="18" charset="0"/>
              </a:rPr>
              <a:t>Weights </a:t>
            </a:r>
            <a:r>
              <a:rPr lang="en-US" sz="2400" dirty="0">
                <a:solidFill>
                  <a:srgbClr val="423742"/>
                </a:solidFill>
                <a:latin typeface="Times New Roman" panose="02020603050405020304" pitchFamily="18" charset="0"/>
                <a:cs typeface="Times New Roman" panose="02020603050405020304" pitchFamily="18" charset="0"/>
              </a:rPr>
              <a:t>between the input unit and output unit are adjustable. It uses the delta rule </a:t>
            </a:r>
            <a:r>
              <a:rPr lang="en-US" sz="2400" dirty="0" err="1" smtClean="0">
                <a:solidFill>
                  <a:srgbClr val="423742"/>
                </a:solidFill>
                <a:latin typeface="Times New Roman" panose="02020603050405020304" pitchFamily="18" charset="0"/>
                <a:cs typeface="Times New Roman" panose="02020603050405020304" pitchFamily="18" charset="0"/>
              </a:rPr>
              <a:t>i.e</a:t>
            </a:r>
            <a:r>
              <a:rPr lang="en-US" sz="2400" dirty="0" smtClean="0">
                <a:solidFill>
                  <a:srgbClr val="423742"/>
                </a:solidFill>
                <a:latin typeface="Times New Roman" panose="02020603050405020304" pitchFamily="18" charset="0"/>
                <a:cs typeface="Times New Roman" panose="02020603050405020304" pitchFamily="18" charset="0"/>
              </a:rPr>
              <a:t>                        </a:t>
            </a:r>
            <a:r>
              <a:rPr lang="en-US" sz="2400" dirty="0">
                <a:solidFill>
                  <a:srgbClr val="423742"/>
                </a:solidFill>
                <a:latin typeface="Times New Roman" panose="02020603050405020304" pitchFamily="18" charset="0"/>
                <a:cs typeface="Times New Roman" panose="02020603050405020304" pitchFamily="18" charset="0"/>
              </a:rPr>
              <a:t>, </a:t>
            </a:r>
            <a:r>
              <a:rPr lang="en-US" sz="2400" dirty="0" smtClean="0">
                <a:solidFill>
                  <a:srgbClr val="423742"/>
                </a:solidFill>
                <a:latin typeface="Times New Roman" panose="02020603050405020304" pitchFamily="18" charset="0"/>
                <a:cs typeface="Times New Roman" panose="02020603050405020304" pitchFamily="18" charset="0"/>
              </a:rPr>
              <a:t>   where,             and        </a:t>
            </a:r>
            <a:r>
              <a:rPr lang="en-US" sz="2400" dirty="0">
                <a:solidFill>
                  <a:srgbClr val="423742"/>
                </a:solidFill>
                <a:latin typeface="Times New Roman" panose="02020603050405020304" pitchFamily="18" charset="0"/>
                <a:cs typeface="Times New Roman" panose="02020603050405020304" pitchFamily="18" charset="0"/>
              </a:rPr>
              <a:t>are the weight, predicted output, and true value respectively.</a:t>
            </a:r>
          </a:p>
          <a:p>
            <a:pPr algn="just"/>
            <a:r>
              <a:rPr lang="en-US" sz="2400" dirty="0">
                <a:solidFill>
                  <a:srgbClr val="423742"/>
                </a:solidFill>
                <a:latin typeface="Times New Roman" panose="02020603050405020304" pitchFamily="18" charset="0"/>
                <a:cs typeface="Times New Roman" panose="02020603050405020304" pitchFamily="18" charset="0"/>
              </a:rPr>
              <a:t>The learning rule is found to minimize the mean square error between activation and target values. </a:t>
            </a:r>
            <a:endParaRPr lang="en-US" sz="2400" dirty="0" smtClean="0">
              <a:solidFill>
                <a:srgbClr val="423742"/>
              </a:solidFill>
              <a:latin typeface="Times New Roman" panose="02020603050405020304" pitchFamily="18" charset="0"/>
              <a:cs typeface="Times New Roman" panose="02020603050405020304" pitchFamily="18" charset="0"/>
            </a:endParaRPr>
          </a:p>
          <a:p>
            <a:pPr algn="just"/>
            <a:r>
              <a:rPr lang="en-US" sz="2400" dirty="0" err="1" smtClean="0">
                <a:solidFill>
                  <a:srgbClr val="423742"/>
                </a:solidFill>
                <a:latin typeface="Times New Roman" panose="02020603050405020304" pitchFamily="18" charset="0"/>
                <a:cs typeface="Times New Roman" panose="02020603050405020304" pitchFamily="18" charset="0"/>
              </a:rPr>
              <a:t>Adaline</a:t>
            </a:r>
            <a:r>
              <a:rPr lang="en-US" sz="2400" dirty="0" smtClean="0">
                <a:solidFill>
                  <a:srgbClr val="423742"/>
                </a:solidFill>
                <a:latin typeface="Times New Roman" panose="02020603050405020304" pitchFamily="18" charset="0"/>
                <a:cs typeface="Times New Roman" panose="02020603050405020304" pitchFamily="18" charset="0"/>
              </a:rPr>
              <a:t> </a:t>
            </a:r>
            <a:r>
              <a:rPr lang="en-US" sz="2400" dirty="0">
                <a:solidFill>
                  <a:srgbClr val="423742"/>
                </a:solidFill>
                <a:latin typeface="Times New Roman" panose="02020603050405020304" pitchFamily="18" charset="0"/>
                <a:cs typeface="Times New Roman" panose="02020603050405020304" pitchFamily="18" charset="0"/>
              </a:rPr>
              <a:t>consists of trainable weights, it compares actual output with calculated output, and based on error training algorithm is applied.</a:t>
            </a:r>
          </a:p>
          <a:p>
            <a:pPr marL="0" indent="0" algn="just">
              <a:buNone/>
            </a:pPr>
            <a:endParaRPr lang="en-IN" dirty="0"/>
          </a:p>
        </p:txBody>
      </p:sp>
      <p:sp>
        <p:nvSpPr>
          <p:cNvPr id="4" name="Footer Placeholder 3">
            <a:extLst>
              <a:ext uri="{FF2B5EF4-FFF2-40B4-BE49-F238E27FC236}">
                <a16:creationId xmlns:a16="http://schemas.microsoft.com/office/drawing/2014/main" id="{8393045D-4E33-4E85-B2A3-8AE67160649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060B6CA-1A32-4A60-99C8-DD7E24735387}"/>
              </a:ext>
            </a:extLst>
          </p:cNvPr>
          <p:cNvSpPr>
            <a:spLocks noGrp="1"/>
          </p:cNvSpPr>
          <p:nvPr>
            <p:ph type="sldNum" sz="quarter" idx="12"/>
          </p:nvPr>
        </p:nvSpPr>
        <p:spPr/>
        <p:txBody>
          <a:bodyPr/>
          <a:lstStyle/>
          <a:p>
            <a:fld id="{BB055922-87EB-483D-8474-2C9330A0D922}" type="slidenum">
              <a:rPr lang="en-US" smtClean="0"/>
              <a:t>138</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12" name="Picture 11"/>
          <p:cNvPicPr>
            <a:picLocks noChangeAspect="1"/>
          </p:cNvPicPr>
          <p:nvPr/>
        </p:nvPicPr>
        <p:blipFill>
          <a:blip r:embed="rId3"/>
          <a:stretch>
            <a:fillRect/>
          </a:stretch>
        </p:blipFill>
        <p:spPr>
          <a:xfrm>
            <a:off x="3491880" y="4006590"/>
            <a:ext cx="1905000" cy="142875"/>
          </a:xfrm>
          <a:prstGeom prst="rect">
            <a:avLst/>
          </a:prstGeom>
        </p:spPr>
      </p:pic>
      <p:pic>
        <p:nvPicPr>
          <p:cNvPr id="13" name="Picture 12"/>
          <p:cNvPicPr>
            <a:picLocks noChangeAspect="1"/>
          </p:cNvPicPr>
          <p:nvPr/>
        </p:nvPicPr>
        <p:blipFill>
          <a:blip r:embed="rId4"/>
          <a:stretch>
            <a:fillRect/>
          </a:stretch>
        </p:blipFill>
        <p:spPr>
          <a:xfrm>
            <a:off x="6299349" y="4038720"/>
            <a:ext cx="378041" cy="183076"/>
          </a:xfrm>
          <a:prstGeom prst="rect">
            <a:avLst/>
          </a:prstGeom>
        </p:spPr>
      </p:pic>
      <p:pic>
        <p:nvPicPr>
          <p:cNvPr id="14" name="Picture 13"/>
          <p:cNvPicPr>
            <a:picLocks noChangeAspect="1"/>
          </p:cNvPicPr>
          <p:nvPr/>
        </p:nvPicPr>
        <p:blipFill>
          <a:blip r:embed="rId5"/>
          <a:stretch>
            <a:fillRect/>
          </a:stretch>
        </p:blipFill>
        <p:spPr>
          <a:xfrm>
            <a:off x="6732240" y="4019200"/>
            <a:ext cx="407260" cy="203630"/>
          </a:xfrm>
          <a:prstGeom prst="rect">
            <a:avLst/>
          </a:prstGeom>
        </p:spPr>
      </p:pic>
      <p:pic>
        <p:nvPicPr>
          <p:cNvPr id="16" name="Picture 15"/>
          <p:cNvPicPr>
            <a:picLocks noChangeAspect="1"/>
          </p:cNvPicPr>
          <p:nvPr/>
        </p:nvPicPr>
        <p:blipFill>
          <a:blip r:embed="rId6"/>
          <a:stretch>
            <a:fillRect/>
          </a:stretch>
        </p:blipFill>
        <p:spPr>
          <a:xfrm>
            <a:off x="8029352" y="4038720"/>
            <a:ext cx="113128" cy="203630"/>
          </a:xfrm>
          <a:prstGeom prst="rect">
            <a:avLst/>
          </a:prstGeom>
        </p:spPr>
      </p:pic>
    </p:spTree>
    <p:extLst>
      <p:ext uri="{BB962C8B-B14F-4D97-AF65-F5344CB8AC3E}">
        <p14:creationId xmlns:p14="http://schemas.microsoft.com/office/powerpoint/2010/main" val="30883168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A6042-7E26-4C2E-912A-252C4BBE53CE}"/>
              </a:ext>
            </a:extLst>
          </p:cNvPr>
          <p:cNvSpPr>
            <a:spLocks noGrp="1"/>
          </p:cNvSpPr>
          <p:nvPr>
            <p:ph type="title"/>
          </p:nvPr>
        </p:nvSpPr>
        <p:spPr>
          <a:xfrm>
            <a:off x="2267744" y="65129"/>
            <a:ext cx="6707088" cy="1095375"/>
          </a:xfrm>
        </p:spPr>
        <p:txBody>
          <a:bodyPr>
            <a:normAutofit/>
          </a:bodyPr>
          <a:lstStyle/>
          <a:p>
            <a:r>
              <a:rPr lang="en-US" sz="4000" b="1" dirty="0" err="1">
                <a:latin typeface="Times New Roman" pitchFamily="18" charset="0"/>
                <a:cs typeface="Times New Roman" pitchFamily="18" charset="0"/>
              </a:rPr>
              <a:t>Adaline</a:t>
            </a:r>
            <a:r>
              <a:rPr lang="en-US" sz="4000" b="1" dirty="0">
                <a:latin typeface="Times New Roman" pitchFamily="18" charset="0"/>
                <a:cs typeface="Times New Roman" pitchFamily="18" charset="0"/>
              </a:rPr>
              <a:t> </a:t>
            </a:r>
            <a:r>
              <a:rPr lang="en-US" sz="4000" b="1" dirty="0" smtClean="0">
                <a:latin typeface="Times New Roman" pitchFamily="18" charset="0"/>
                <a:cs typeface="Times New Roman" pitchFamily="18" charset="0"/>
              </a:rPr>
              <a:t>network</a:t>
            </a:r>
            <a:endParaRPr lang="en-IN" sz="4000" b="1"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8393045D-4E33-4E85-B2A3-8AE67160649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060B6CA-1A32-4A60-99C8-DD7E24735387}"/>
              </a:ext>
            </a:extLst>
          </p:cNvPr>
          <p:cNvSpPr>
            <a:spLocks noGrp="1"/>
          </p:cNvSpPr>
          <p:nvPr>
            <p:ph type="sldNum" sz="quarter" idx="12"/>
          </p:nvPr>
        </p:nvSpPr>
        <p:spPr/>
        <p:txBody>
          <a:bodyPr/>
          <a:lstStyle/>
          <a:p>
            <a:fld id="{BB055922-87EB-483D-8474-2C9330A0D922}" type="slidenum">
              <a:rPr lang="en-US" smtClean="0"/>
              <a:t>139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6" name="Picture 5"/>
          <p:cNvPicPr>
            <a:picLocks noChangeAspect="1"/>
          </p:cNvPicPr>
          <p:nvPr/>
        </p:nvPicPr>
        <p:blipFill>
          <a:blip r:embed="rId3"/>
          <a:stretch>
            <a:fillRect/>
          </a:stretch>
        </p:blipFill>
        <p:spPr>
          <a:xfrm>
            <a:off x="2376517" y="1052736"/>
            <a:ext cx="6767483" cy="3248025"/>
          </a:xfrm>
          <a:prstGeom prst="rect">
            <a:avLst/>
          </a:prstGeom>
        </p:spPr>
      </p:pic>
      <p:pic>
        <p:nvPicPr>
          <p:cNvPr id="9" name="Picture 8"/>
          <p:cNvPicPr>
            <a:picLocks noChangeAspect="1"/>
          </p:cNvPicPr>
          <p:nvPr/>
        </p:nvPicPr>
        <p:blipFill>
          <a:blip r:embed="rId4"/>
          <a:stretch>
            <a:fillRect/>
          </a:stretch>
        </p:blipFill>
        <p:spPr>
          <a:xfrm>
            <a:off x="-1547" y="4243803"/>
            <a:ext cx="9145547" cy="2209533"/>
          </a:xfrm>
          <a:prstGeom prst="rect">
            <a:avLst/>
          </a:prstGeom>
        </p:spPr>
      </p:pic>
    </p:spTree>
    <p:extLst>
      <p:ext uri="{BB962C8B-B14F-4D97-AF65-F5344CB8AC3E}">
        <p14:creationId xmlns:p14="http://schemas.microsoft.com/office/powerpoint/2010/main" val="2246066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6626E-CC57-4AA9-8523-C26A1D33A8A6}"/>
              </a:ext>
            </a:extLst>
          </p:cNvPr>
          <p:cNvSpPr>
            <a:spLocks noGrp="1"/>
          </p:cNvSpPr>
          <p:nvPr>
            <p:ph type="title"/>
          </p:nvPr>
        </p:nvSpPr>
        <p:spPr>
          <a:xfrm>
            <a:off x="2051720" y="457200"/>
            <a:ext cx="6707088" cy="1143000"/>
          </a:xfrm>
        </p:spPr>
        <p:txBody>
          <a:bodyPr>
            <a:noAutofit/>
          </a:bodyPr>
          <a:lstStyle/>
          <a:p>
            <a:r>
              <a:rPr lang="en-IN" sz="3600" b="1" dirty="0">
                <a:latin typeface="Times New Roman" pitchFamily="18" charset="0"/>
                <a:cs typeface="Times New Roman" pitchFamily="18" charset="0"/>
              </a:rPr>
              <a:t>Characteristics of Soft Computing</a:t>
            </a:r>
          </a:p>
        </p:txBody>
      </p:sp>
      <p:sp>
        <p:nvSpPr>
          <p:cNvPr id="3" name="Content Placeholder 2">
            <a:extLst>
              <a:ext uri="{FF2B5EF4-FFF2-40B4-BE49-F238E27FC236}">
                <a16:creationId xmlns:a16="http://schemas.microsoft.com/office/drawing/2014/main" id="{866D5644-EC94-4D17-9AE7-E0D768AB6E07}"/>
              </a:ext>
            </a:extLst>
          </p:cNvPr>
          <p:cNvSpPr>
            <a:spLocks noGrp="1"/>
          </p:cNvSpPr>
          <p:nvPr>
            <p:ph idx="1"/>
          </p:nvPr>
        </p:nvSpPr>
        <p:spPr/>
        <p:txBody>
          <a:bodyPr>
            <a:normAutofit/>
          </a:bodyPr>
          <a:lstStyle/>
          <a:p>
            <a:pPr marL="560070" indent="-514350" algn="just">
              <a:buFont typeface="+mj-lt"/>
              <a:buAutoNum type="arabicPeriod"/>
            </a:pPr>
            <a:endParaRPr lang="en-US" sz="2800" dirty="0" smtClean="0"/>
          </a:p>
          <a:p>
            <a:pPr marL="560070" indent="-514350" algn="just">
              <a:buFont typeface="+mj-lt"/>
              <a:buAutoNum type="arabicPeriod"/>
            </a:pPr>
            <a:r>
              <a:rPr lang="en-US" sz="2800" dirty="0" smtClean="0"/>
              <a:t>It </a:t>
            </a:r>
            <a:r>
              <a:rPr lang="en-US" sz="2800" dirty="0"/>
              <a:t>does not require any mathematical modeling of problem solving.</a:t>
            </a:r>
          </a:p>
          <a:p>
            <a:pPr marL="560070" indent="-514350" algn="just">
              <a:buFont typeface="+mj-lt"/>
              <a:buAutoNum type="arabicPeriod"/>
            </a:pPr>
            <a:r>
              <a:rPr lang="en-US" sz="2800" dirty="0"/>
              <a:t>It may not yield the precise solution </a:t>
            </a:r>
          </a:p>
          <a:p>
            <a:pPr marL="560070" indent="-514350" algn="just">
              <a:buFont typeface="+mj-lt"/>
              <a:buAutoNum type="arabicPeriod"/>
            </a:pPr>
            <a:r>
              <a:rPr lang="en-US" sz="2800" dirty="0"/>
              <a:t>Algorithms are adaptive (i.e. it can adjust to the change of dynamic environment) </a:t>
            </a:r>
          </a:p>
          <a:p>
            <a:pPr marL="560070" indent="-514350" algn="just">
              <a:buFont typeface="+mj-lt"/>
              <a:buAutoNum type="arabicPeriod"/>
            </a:pPr>
            <a:r>
              <a:rPr lang="en-US" sz="2800" dirty="0"/>
              <a:t>Use some biological inspired methodologies such as genetics, evolution, Ant’s behaviors, particles swarming, human nervous systems etc.</a:t>
            </a:r>
            <a:endParaRPr lang="en-IN" dirty="0"/>
          </a:p>
        </p:txBody>
      </p:sp>
      <p:sp>
        <p:nvSpPr>
          <p:cNvPr id="4" name="Footer Placeholder 3">
            <a:extLst>
              <a:ext uri="{FF2B5EF4-FFF2-40B4-BE49-F238E27FC236}">
                <a16:creationId xmlns:a16="http://schemas.microsoft.com/office/drawing/2014/main" id="{371D3198-5771-4983-A2DA-CC67DB97CFFE}"/>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AD68AEF-AC67-4255-994D-6538679EBAAB}"/>
              </a:ext>
            </a:extLst>
          </p:cNvPr>
          <p:cNvSpPr>
            <a:spLocks noGrp="1"/>
          </p:cNvSpPr>
          <p:nvPr>
            <p:ph type="sldNum" sz="quarter" idx="12"/>
          </p:nvPr>
        </p:nvSpPr>
        <p:spPr/>
        <p:txBody>
          <a:bodyPr/>
          <a:lstStyle/>
          <a:p>
            <a:fld id="{BB055922-87EB-483D-8474-2C9330A0D922}" type="slidenum">
              <a:rPr lang="en-US" smtClean="0"/>
              <a:t>14</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50326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A6042-7E26-4C2E-912A-252C4BBE53CE}"/>
              </a:ext>
            </a:extLst>
          </p:cNvPr>
          <p:cNvSpPr>
            <a:spLocks noGrp="1"/>
          </p:cNvSpPr>
          <p:nvPr>
            <p:ph type="title"/>
          </p:nvPr>
        </p:nvSpPr>
        <p:spPr>
          <a:xfrm>
            <a:off x="2267744" y="101727"/>
            <a:ext cx="6707088" cy="1095375"/>
          </a:xfrm>
        </p:spPr>
        <p:txBody>
          <a:bodyPr>
            <a:normAutofit/>
          </a:bodyPr>
          <a:lstStyle/>
          <a:p>
            <a:r>
              <a:rPr lang="en-US" sz="4000" b="1" dirty="0" err="1">
                <a:latin typeface="Times New Roman" pitchFamily="18" charset="0"/>
                <a:cs typeface="Times New Roman" pitchFamily="18" charset="0"/>
              </a:rPr>
              <a:t>Adaline</a:t>
            </a:r>
            <a:r>
              <a:rPr lang="en-US" sz="4000" b="1" dirty="0">
                <a:latin typeface="Times New Roman" pitchFamily="18" charset="0"/>
                <a:cs typeface="Times New Roman" pitchFamily="18" charset="0"/>
              </a:rPr>
              <a:t> </a:t>
            </a:r>
            <a:r>
              <a:rPr lang="en-US" sz="4000" b="1" dirty="0" smtClean="0">
                <a:latin typeface="Times New Roman" pitchFamily="18" charset="0"/>
                <a:cs typeface="Times New Roman" pitchFamily="18" charset="0"/>
              </a:rPr>
              <a:t>network</a:t>
            </a:r>
            <a:endParaRPr lang="en-IN" sz="4000" b="1"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8393045D-4E33-4E85-B2A3-8AE67160649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060B6CA-1A32-4A60-99C8-DD7E24735387}"/>
              </a:ext>
            </a:extLst>
          </p:cNvPr>
          <p:cNvSpPr>
            <a:spLocks noGrp="1"/>
          </p:cNvSpPr>
          <p:nvPr>
            <p:ph type="sldNum" sz="quarter" idx="12"/>
          </p:nvPr>
        </p:nvSpPr>
        <p:spPr/>
        <p:txBody>
          <a:bodyPr/>
          <a:lstStyle/>
          <a:p>
            <a:fld id="{BB055922-87EB-483D-8474-2C9330A0D922}" type="slidenum">
              <a:rPr lang="en-US" smtClean="0"/>
              <a:t>140</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3" name="Picture 2"/>
          <p:cNvPicPr>
            <a:picLocks noChangeAspect="1"/>
          </p:cNvPicPr>
          <p:nvPr/>
        </p:nvPicPr>
        <p:blipFill>
          <a:blip r:embed="rId3"/>
          <a:stretch>
            <a:fillRect/>
          </a:stretch>
        </p:blipFill>
        <p:spPr>
          <a:xfrm>
            <a:off x="2627784" y="1197102"/>
            <a:ext cx="5544616" cy="3533014"/>
          </a:xfrm>
          <a:prstGeom prst="rect">
            <a:avLst/>
          </a:prstGeom>
        </p:spPr>
      </p:pic>
      <p:sp>
        <p:nvSpPr>
          <p:cNvPr id="7" name="Rectangle 6"/>
          <p:cNvSpPr/>
          <p:nvPr/>
        </p:nvSpPr>
        <p:spPr>
          <a:xfrm>
            <a:off x="838200" y="4422268"/>
            <a:ext cx="7622232" cy="1200329"/>
          </a:xfrm>
          <a:prstGeom prst="rect">
            <a:avLst/>
          </a:prstGeom>
        </p:spPr>
        <p:txBody>
          <a:bodyPr wrap="square">
            <a:spAutoFit/>
          </a:bodyPr>
          <a:lstStyle/>
          <a:p>
            <a:endParaRPr lang="en-US" dirty="0" smtClean="0"/>
          </a:p>
          <a:p>
            <a:r>
              <a:rPr lang="en-US" dirty="0" smtClean="0"/>
              <a:t>In </a:t>
            </a:r>
            <a:r>
              <a:rPr lang="en-US" dirty="0" err="1"/>
              <a:t>Adaline</a:t>
            </a:r>
            <a:r>
              <a:rPr lang="en-US" dirty="0"/>
              <a:t>, all the input neuron is directly connected to the output neuron with the weighted connected path. There is a bias b of activation function 1 is present.</a:t>
            </a:r>
            <a:endParaRPr lang="en-IN" dirty="0"/>
          </a:p>
        </p:txBody>
      </p:sp>
    </p:spTree>
    <p:extLst>
      <p:ext uri="{BB962C8B-B14F-4D97-AF65-F5344CB8AC3E}">
        <p14:creationId xmlns:p14="http://schemas.microsoft.com/office/powerpoint/2010/main" val="236465245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141</a:t>
            </a:fld>
            <a:endParaRPr lang="en-US"/>
          </a:p>
        </p:txBody>
      </p:sp>
      <p:pic>
        <p:nvPicPr>
          <p:cNvPr id="7" name="Picture 6"/>
          <p:cNvPicPr>
            <a:picLocks noChangeAspect="1"/>
          </p:cNvPicPr>
          <p:nvPr/>
        </p:nvPicPr>
        <p:blipFill>
          <a:blip r:embed="rId2"/>
          <a:stretch>
            <a:fillRect/>
          </a:stretch>
        </p:blipFill>
        <p:spPr>
          <a:xfrm>
            <a:off x="-1" y="727316"/>
            <a:ext cx="9189619" cy="5403367"/>
          </a:xfrm>
          <a:prstGeom prst="rect">
            <a:avLst/>
          </a:prstGeom>
        </p:spPr>
      </p:pic>
    </p:spTree>
    <p:extLst>
      <p:ext uri="{BB962C8B-B14F-4D97-AF65-F5344CB8AC3E}">
        <p14:creationId xmlns:p14="http://schemas.microsoft.com/office/powerpoint/2010/main" val="205168874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A6042-7E26-4C2E-912A-252C4BBE53CE}"/>
              </a:ext>
            </a:extLst>
          </p:cNvPr>
          <p:cNvSpPr>
            <a:spLocks noGrp="1"/>
          </p:cNvSpPr>
          <p:nvPr>
            <p:ph type="title"/>
          </p:nvPr>
        </p:nvSpPr>
        <p:spPr>
          <a:xfrm>
            <a:off x="2267744" y="341567"/>
            <a:ext cx="6707088" cy="1095375"/>
          </a:xfrm>
        </p:spPr>
        <p:txBody>
          <a:bodyPr>
            <a:normAutofit fontScale="90000"/>
          </a:bodyPr>
          <a:lstStyle/>
          <a:p>
            <a:pPr fontAlgn="base"/>
            <a:r>
              <a:rPr lang="en-US" sz="4000" b="1" dirty="0"/>
              <a:t>Problem: Design OR gate using </a:t>
            </a:r>
            <a:r>
              <a:rPr lang="en-US" sz="4000" b="1" dirty="0" err="1"/>
              <a:t>Adaline</a:t>
            </a:r>
            <a:r>
              <a:rPr lang="en-US" sz="4000" b="1" dirty="0"/>
              <a:t> Network?</a:t>
            </a:r>
            <a:endParaRPr lang="en-US" sz="4000" dirty="0"/>
          </a:p>
        </p:txBody>
      </p:sp>
      <p:sp>
        <p:nvSpPr>
          <p:cNvPr id="4" name="Footer Placeholder 3">
            <a:extLst>
              <a:ext uri="{FF2B5EF4-FFF2-40B4-BE49-F238E27FC236}">
                <a16:creationId xmlns:a16="http://schemas.microsoft.com/office/drawing/2014/main" id="{8393045D-4E33-4E85-B2A3-8AE67160649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060B6CA-1A32-4A60-99C8-DD7E24735387}"/>
              </a:ext>
            </a:extLst>
          </p:cNvPr>
          <p:cNvSpPr>
            <a:spLocks noGrp="1"/>
          </p:cNvSpPr>
          <p:nvPr>
            <p:ph type="sldNum" sz="quarter" idx="12"/>
          </p:nvPr>
        </p:nvSpPr>
        <p:spPr/>
        <p:txBody>
          <a:bodyPr/>
          <a:lstStyle/>
          <a:p>
            <a:fld id="{BB055922-87EB-483D-8474-2C9330A0D922}" type="slidenum">
              <a:rPr lang="en-US" smtClean="0"/>
              <a:t>142</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7" name="Rectangle 6"/>
          <p:cNvSpPr/>
          <p:nvPr/>
        </p:nvSpPr>
        <p:spPr>
          <a:xfrm>
            <a:off x="611560" y="1769396"/>
            <a:ext cx="7622232" cy="1200329"/>
          </a:xfrm>
          <a:prstGeom prst="rect">
            <a:avLst/>
          </a:prstGeom>
        </p:spPr>
        <p:txBody>
          <a:bodyPr wrap="square">
            <a:spAutoFit/>
          </a:bodyPr>
          <a:lstStyle/>
          <a:p>
            <a:pPr fontAlgn="base"/>
            <a:r>
              <a:rPr lang="en-US" b="1" dirty="0" smtClean="0"/>
              <a:t>Solution </a:t>
            </a:r>
            <a:r>
              <a:rPr lang="en-US" b="1" dirty="0"/>
              <a:t>: </a:t>
            </a:r>
            <a:endParaRPr lang="en-US" dirty="0"/>
          </a:p>
          <a:p>
            <a:pPr fontAlgn="base"/>
            <a:r>
              <a:rPr lang="en-US" dirty="0"/>
              <a:t>Initially</a:t>
            </a:r>
            <a:r>
              <a:rPr lang="en-US" b="1" dirty="0"/>
              <a:t>,</a:t>
            </a:r>
            <a:r>
              <a:rPr lang="en-US" dirty="0"/>
              <a:t> all weights are assumed to be small random values, say 0.1, and set learning rule to 0.1</a:t>
            </a:r>
            <a:r>
              <a:rPr lang="en-US" dirty="0" smtClean="0"/>
              <a:t>. Also</a:t>
            </a:r>
            <a:r>
              <a:rPr lang="en-US" dirty="0"/>
              <a:t>, set the least squared error to 2</a:t>
            </a:r>
            <a:r>
              <a:rPr lang="en-US" dirty="0" smtClean="0"/>
              <a:t>. The </a:t>
            </a:r>
            <a:r>
              <a:rPr lang="en-US" dirty="0"/>
              <a:t>weights will be updated until the total error is greater than the least squared error.</a:t>
            </a:r>
          </a:p>
        </p:txBody>
      </p:sp>
      <p:graphicFrame>
        <p:nvGraphicFramePr>
          <p:cNvPr id="6" name="Table 5"/>
          <p:cNvGraphicFramePr>
            <a:graphicFrameLocks noGrp="1"/>
          </p:cNvGraphicFramePr>
          <p:nvPr>
            <p:extLst>
              <p:ext uri="{D42A27DB-BD31-4B8C-83A1-F6EECF244321}">
                <p14:modId xmlns:p14="http://schemas.microsoft.com/office/powerpoint/2010/main" val="4091399522"/>
              </p:ext>
            </p:extLst>
          </p:nvPr>
        </p:nvGraphicFramePr>
        <p:xfrm>
          <a:off x="2373332" y="3302000"/>
          <a:ext cx="6096000" cy="2133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960781093"/>
                    </a:ext>
                  </a:extLst>
                </a:gridCol>
                <a:gridCol w="2032000">
                  <a:extLst>
                    <a:ext uri="{9D8B030D-6E8A-4147-A177-3AD203B41FA5}">
                      <a16:colId xmlns:a16="http://schemas.microsoft.com/office/drawing/2014/main" val="3332604615"/>
                    </a:ext>
                  </a:extLst>
                </a:gridCol>
                <a:gridCol w="2032000">
                  <a:extLst>
                    <a:ext uri="{9D8B030D-6E8A-4147-A177-3AD203B41FA5}">
                      <a16:colId xmlns:a16="http://schemas.microsoft.com/office/drawing/2014/main" val="3551276183"/>
                    </a:ext>
                  </a:extLst>
                </a:gridCol>
              </a:tblGrid>
              <a:tr h="370840">
                <a:tc>
                  <a:txBody>
                    <a:bodyPr/>
                    <a:lstStyle/>
                    <a:p>
                      <a:pPr algn="ctr" fontAlgn="ctr"/>
                      <a:r>
                        <a:rPr lang="en-IN" sz="1400" b="0">
                          <a:effectLst/>
                        </a:rPr>
                        <a:t>x</a:t>
                      </a:r>
                      <a:r>
                        <a:rPr lang="en-IN" sz="1400" b="0" baseline="-25000">
                          <a:effectLst/>
                        </a:rPr>
                        <a:t>1</a:t>
                      </a:r>
                      <a:endParaRPr lang="en-IN" sz="1400" b="0">
                        <a:effectLst/>
                      </a:endParaRPr>
                    </a:p>
                  </a:txBody>
                  <a:tcPr marL="76200" marR="76200" marT="106680" marB="106680" anchor="ctr"/>
                </a:tc>
                <a:tc>
                  <a:txBody>
                    <a:bodyPr/>
                    <a:lstStyle/>
                    <a:p>
                      <a:pPr algn="ctr" fontAlgn="ctr"/>
                      <a:r>
                        <a:rPr lang="en-IN" sz="1400" b="0">
                          <a:effectLst/>
                        </a:rPr>
                        <a:t>x</a:t>
                      </a:r>
                      <a:r>
                        <a:rPr lang="en-IN" sz="1400" b="0" baseline="-25000">
                          <a:effectLst/>
                        </a:rPr>
                        <a:t>2</a:t>
                      </a:r>
                      <a:endParaRPr lang="en-IN" sz="1400" b="0">
                        <a:effectLst/>
                      </a:endParaRPr>
                    </a:p>
                  </a:txBody>
                  <a:tcPr marL="76200" marR="76200" marT="106680" marB="106680" anchor="ctr"/>
                </a:tc>
                <a:tc>
                  <a:txBody>
                    <a:bodyPr/>
                    <a:lstStyle/>
                    <a:p>
                      <a:pPr algn="ctr" fontAlgn="ctr"/>
                      <a:r>
                        <a:rPr lang="en-IN" sz="1400" b="0">
                          <a:effectLst/>
                        </a:rPr>
                        <a:t>t</a:t>
                      </a:r>
                    </a:p>
                  </a:txBody>
                  <a:tcPr marL="76200" marR="76200" marT="106680" marB="106680" anchor="ctr"/>
                </a:tc>
                <a:extLst>
                  <a:ext uri="{0D108BD9-81ED-4DB2-BD59-A6C34878D82A}">
                    <a16:rowId xmlns:a16="http://schemas.microsoft.com/office/drawing/2014/main" val="2812513298"/>
                  </a:ext>
                </a:extLst>
              </a:tr>
              <a:tr h="370840">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extLst>
                  <a:ext uri="{0D108BD9-81ED-4DB2-BD59-A6C34878D82A}">
                    <a16:rowId xmlns:a16="http://schemas.microsoft.com/office/drawing/2014/main" val="1854269624"/>
                  </a:ext>
                </a:extLst>
              </a:tr>
              <a:tr h="370840">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extLst>
                  <a:ext uri="{0D108BD9-81ED-4DB2-BD59-A6C34878D82A}">
                    <a16:rowId xmlns:a16="http://schemas.microsoft.com/office/drawing/2014/main" val="1854859544"/>
                  </a:ext>
                </a:extLst>
              </a:tr>
              <a:tr h="370840">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extLst>
                  <a:ext uri="{0D108BD9-81ED-4DB2-BD59-A6C34878D82A}">
                    <a16:rowId xmlns:a16="http://schemas.microsoft.com/office/drawing/2014/main" val="3516398030"/>
                  </a:ext>
                </a:extLst>
              </a:tr>
              <a:tr h="370840">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dirty="0">
                          <a:effectLst/>
                        </a:rPr>
                        <a:t>-1</a:t>
                      </a:r>
                    </a:p>
                  </a:txBody>
                  <a:tcPr marL="76200" marR="76200" marT="106680" marB="106680" anchor="ctr"/>
                </a:tc>
                <a:extLst>
                  <a:ext uri="{0D108BD9-81ED-4DB2-BD59-A6C34878D82A}">
                    <a16:rowId xmlns:a16="http://schemas.microsoft.com/office/drawing/2014/main" val="141768182"/>
                  </a:ext>
                </a:extLst>
              </a:tr>
            </a:tbl>
          </a:graphicData>
        </a:graphic>
      </p:graphicFrame>
    </p:spTree>
    <p:extLst>
      <p:ext uri="{BB962C8B-B14F-4D97-AF65-F5344CB8AC3E}">
        <p14:creationId xmlns:p14="http://schemas.microsoft.com/office/powerpoint/2010/main" val="394743149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A6042-7E26-4C2E-912A-252C4BBE53CE}"/>
              </a:ext>
            </a:extLst>
          </p:cNvPr>
          <p:cNvSpPr>
            <a:spLocks noGrp="1"/>
          </p:cNvSpPr>
          <p:nvPr>
            <p:ph type="title"/>
          </p:nvPr>
        </p:nvSpPr>
        <p:spPr>
          <a:xfrm>
            <a:off x="2267744" y="341567"/>
            <a:ext cx="6707088" cy="1095375"/>
          </a:xfrm>
        </p:spPr>
        <p:txBody>
          <a:bodyPr>
            <a:normAutofit fontScale="90000"/>
          </a:bodyPr>
          <a:lstStyle/>
          <a:p>
            <a:pPr fontAlgn="base"/>
            <a:r>
              <a:rPr lang="en-US" sz="4000" b="1" dirty="0"/>
              <a:t>Problem: Design OR gate using </a:t>
            </a:r>
            <a:r>
              <a:rPr lang="en-US" sz="4000" b="1" dirty="0" err="1"/>
              <a:t>Adaline</a:t>
            </a:r>
            <a:r>
              <a:rPr lang="en-US" sz="4000" b="1" dirty="0"/>
              <a:t> Network?</a:t>
            </a:r>
            <a:endParaRPr lang="en-US" sz="4000" dirty="0"/>
          </a:p>
        </p:txBody>
      </p:sp>
      <p:sp>
        <p:nvSpPr>
          <p:cNvPr id="4" name="Footer Placeholder 3">
            <a:extLst>
              <a:ext uri="{FF2B5EF4-FFF2-40B4-BE49-F238E27FC236}">
                <a16:creationId xmlns:a16="http://schemas.microsoft.com/office/drawing/2014/main" id="{8393045D-4E33-4E85-B2A3-8AE67160649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060B6CA-1A32-4A60-99C8-DD7E24735387}"/>
              </a:ext>
            </a:extLst>
          </p:cNvPr>
          <p:cNvSpPr>
            <a:spLocks noGrp="1"/>
          </p:cNvSpPr>
          <p:nvPr>
            <p:ph type="sldNum" sz="quarter" idx="12"/>
          </p:nvPr>
        </p:nvSpPr>
        <p:spPr/>
        <p:txBody>
          <a:bodyPr/>
          <a:lstStyle/>
          <a:p>
            <a:fld id="{BB055922-87EB-483D-8474-2C9330A0D922}" type="slidenum">
              <a:rPr lang="en-US" smtClean="0"/>
              <a:t>143</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7" name="Rectangle 6"/>
          <p:cNvSpPr/>
          <p:nvPr/>
        </p:nvSpPr>
        <p:spPr>
          <a:xfrm>
            <a:off x="2267744" y="1335368"/>
            <a:ext cx="6876256" cy="1477328"/>
          </a:xfrm>
          <a:prstGeom prst="rect">
            <a:avLst/>
          </a:prstGeom>
        </p:spPr>
        <p:txBody>
          <a:bodyPr wrap="square">
            <a:spAutoFit/>
          </a:bodyPr>
          <a:lstStyle/>
          <a:p>
            <a:pPr fontAlgn="base"/>
            <a:r>
              <a:rPr lang="en-US" b="1" dirty="0" smtClean="0"/>
              <a:t>Solution </a:t>
            </a:r>
            <a:r>
              <a:rPr lang="en-US" b="1" dirty="0"/>
              <a:t>: </a:t>
            </a:r>
            <a:endParaRPr lang="en-US" dirty="0"/>
          </a:p>
          <a:p>
            <a:pPr fontAlgn="base"/>
            <a:r>
              <a:rPr lang="en-US" dirty="0"/>
              <a:t>Initially</a:t>
            </a:r>
            <a:r>
              <a:rPr lang="en-US" b="1" dirty="0"/>
              <a:t>,</a:t>
            </a:r>
            <a:r>
              <a:rPr lang="en-US" dirty="0"/>
              <a:t> all weights are assumed to be small random values, say 0.1, and set learning rule to 0.1</a:t>
            </a:r>
            <a:r>
              <a:rPr lang="en-US" dirty="0" smtClean="0"/>
              <a:t>. Also</a:t>
            </a:r>
            <a:r>
              <a:rPr lang="en-US" dirty="0"/>
              <a:t>, set the least squared error to 2</a:t>
            </a:r>
            <a:r>
              <a:rPr lang="en-US" dirty="0" smtClean="0"/>
              <a:t>. The </a:t>
            </a:r>
            <a:r>
              <a:rPr lang="en-US" dirty="0"/>
              <a:t>weights will be updated until the total error is greater than the least squared error.</a:t>
            </a:r>
          </a:p>
        </p:txBody>
      </p:sp>
      <p:pic>
        <p:nvPicPr>
          <p:cNvPr id="3" name="Picture 2"/>
          <p:cNvPicPr>
            <a:picLocks noChangeAspect="1"/>
          </p:cNvPicPr>
          <p:nvPr/>
        </p:nvPicPr>
        <p:blipFill>
          <a:blip r:embed="rId3"/>
          <a:stretch>
            <a:fillRect/>
          </a:stretch>
        </p:blipFill>
        <p:spPr>
          <a:xfrm>
            <a:off x="395536" y="2763197"/>
            <a:ext cx="8724666" cy="410998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106080423"/>
              </p:ext>
            </p:extLst>
          </p:nvPr>
        </p:nvGraphicFramePr>
        <p:xfrm>
          <a:off x="6732240" y="2492823"/>
          <a:ext cx="2088231" cy="2133600"/>
        </p:xfrm>
        <a:graphic>
          <a:graphicData uri="http://schemas.openxmlformats.org/drawingml/2006/table">
            <a:tbl>
              <a:tblPr firstRow="1" bandRow="1">
                <a:tableStyleId>{5C22544A-7EE6-4342-B048-85BDC9FD1C3A}</a:tableStyleId>
              </a:tblPr>
              <a:tblGrid>
                <a:gridCol w="696077">
                  <a:extLst>
                    <a:ext uri="{9D8B030D-6E8A-4147-A177-3AD203B41FA5}">
                      <a16:colId xmlns:a16="http://schemas.microsoft.com/office/drawing/2014/main" val="2960781093"/>
                    </a:ext>
                  </a:extLst>
                </a:gridCol>
                <a:gridCol w="696077">
                  <a:extLst>
                    <a:ext uri="{9D8B030D-6E8A-4147-A177-3AD203B41FA5}">
                      <a16:colId xmlns:a16="http://schemas.microsoft.com/office/drawing/2014/main" val="3332604615"/>
                    </a:ext>
                  </a:extLst>
                </a:gridCol>
                <a:gridCol w="696077">
                  <a:extLst>
                    <a:ext uri="{9D8B030D-6E8A-4147-A177-3AD203B41FA5}">
                      <a16:colId xmlns:a16="http://schemas.microsoft.com/office/drawing/2014/main" val="3551276183"/>
                    </a:ext>
                  </a:extLst>
                </a:gridCol>
              </a:tblGrid>
              <a:tr h="378386">
                <a:tc>
                  <a:txBody>
                    <a:bodyPr/>
                    <a:lstStyle/>
                    <a:p>
                      <a:pPr algn="ctr" fontAlgn="ctr"/>
                      <a:r>
                        <a:rPr lang="en-IN" sz="1400" b="0">
                          <a:effectLst/>
                        </a:rPr>
                        <a:t>x</a:t>
                      </a:r>
                      <a:r>
                        <a:rPr lang="en-IN" sz="1400" b="0" baseline="-25000">
                          <a:effectLst/>
                        </a:rPr>
                        <a:t>1</a:t>
                      </a:r>
                      <a:endParaRPr lang="en-IN" sz="1400" b="0">
                        <a:effectLst/>
                      </a:endParaRPr>
                    </a:p>
                  </a:txBody>
                  <a:tcPr marL="76200" marR="76200" marT="106680" marB="106680" anchor="ctr"/>
                </a:tc>
                <a:tc>
                  <a:txBody>
                    <a:bodyPr/>
                    <a:lstStyle/>
                    <a:p>
                      <a:pPr algn="ctr" fontAlgn="ctr"/>
                      <a:r>
                        <a:rPr lang="en-IN" sz="1400" b="0" dirty="0">
                          <a:effectLst/>
                        </a:rPr>
                        <a:t>x</a:t>
                      </a:r>
                      <a:r>
                        <a:rPr lang="en-IN" sz="1400" b="0" baseline="-25000" dirty="0">
                          <a:effectLst/>
                        </a:rPr>
                        <a:t>2</a:t>
                      </a:r>
                      <a:endParaRPr lang="en-IN" sz="1400" b="0" dirty="0">
                        <a:effectLst/>
                      </a:endParaRPr>
                    </a:p>
                  </a:txBody>
                  <a:tcPr marL="76200" marR="76200" marT="106680" marB="106680" anchor="ctr"/>
                </a:tc>
                <a:tc>
                  <a:txBody>
                    <a:bodyPr/>
                    <a:lstStyle/>
                    <a:p>
                      <a:pPr algn="ctr" fontAlgn="ctr"/>
                      <a:r>
                        <a:rPr lang="en-IN" sz="1400" b="0" dirty="0">
                          <a:effectLst/>
                        </a:rPr>
                        <a:t>t</a:t>
                      </a:r>
                    </a:p>
                  </a:txBody>
                  <a:tcPr marL="76200" marR="76200" marT="106680" marB="106680" anchor="ctr"/>
                </a:tc>
                <a:extLst>
                  <a:ext uri="{0D108BD9-81ED-4DB2-BD59-A6C34878D82A}">
                    <a16:rowId xmlns:a16="http://schemas.microsoft.com/office/drawing/2014/main" val="2812513298"/>
                  </a:ext>
                </a:extLst>
              </a:tr>
              <a:tr h="378386">
                <a:tc>
                  <a:txBody>
                    <a:bodyPr/>
                    <a:lstStyle/>
                    <a:p>
                      <a:pPr algn="ctr" fontAlgn="ctr"/>
                      <a:r>
                        <a:rPr lang="en-IN" sz="1400" b="0" dirty="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extLst>
                  <a:ext uri="{0D108BD9-81ED-4DB2-BD59-A6C34878D82A}">
                    <a16:rowId xmlns:a16="http://schemas.microsoft.com/office/drawing/2014/main" val="1854269624"/>
                  </a:ext>
                </a:extLst>
              </a:tr>
              <a:tr h="378386">
                <a:tc>
                  <a:txBody>
                    <a:bodyPr/>
                    <a:lstStyle/>
                    <a:p>
                      <a:pPr algn="ctr" fontAlgn="ctr"/>
                      <a:r>
                        <a:rPr lang="en-IN" sz="1400" b="0">
                          <a:effectLst/>
                        </a:rPr>
                        <a:t>1</a:t>
                      </a:r>
                    </a:p>
                  </a:txBody>
                  <a:tcPr marL="76200" marR="76200" marT="106680" marB="106680" anchor="ctr"/>
                </a:tc>
                <a:tc>
                  <a:txBody>
                    <a:bodyPr/>
                    <a:lstStyle/>
                    <a:p>
                      <a:pPr algn="ctr" fontAlgn="ctr"/>
                      <a:r>
                        <a:rPr lang="en-IN" sz="1400" b="0" dirty="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extLst>
                  <a:ext uri="{0D108BD9-81ED-4DB2-BD59-A6C34878D82A}">
                    <a16:rowId xmlns:a16="http://schemas.microsoft.com/office/drawing/2014/main" val="1854859544"/>
                  </a:ext>
                </a:extLst>
              </a:tr>
              <a:tr h="378386">
                <a:tc>
                  <a:txBody>
                    <a:bodyPr/>
                    <a:lstStyle/>
                    <a:p>
                      <a:pPr algn="ctr" fontAlgn="ctr"/>
                      <a:r>
                        <a:rPr lang="en-IN" sz="1400" b="0">
                          <a:effectLst/>
                        </a:rPr>
                        <a:t>-1</a:t>
                      </a:r>
                    </a:p>
                  </a:txBody>
                  <a:tcPr marL="76200" marR="76200" marT="106680" marB="106680" anchor="ctr"/>
                </a:tc>
                <a:tc>
                  <a:txBody>
                    <a:bodyPr/>
                    <a:lstStyle/>
                    <a:p>
                      <a:pPr algn="ctr" fontAlgn="ctr"/>
                      <a:r>
                        <a:rPr lang="en-IN" sz="1400" b="0" dirty="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extLst>
                  <a:ext uri="{0D108BD9-81ED-4DB2-BD59-A6C34878D82A}">
                    <a16:rowId xmlns:a16="http://schemas.microsoft.com/office/drawing/2014/main" val="3516398030"/>
                  </a:ext>
                </a:extLst>
              </a:tr>
              <a:tr h="378386">
                <a:tc>
                  <a:txBody>
                    <a:bodyPr/>
                    <a:lstStyle/>
                    <a:p>
                      <a:pPr algn="ctr" fontAlgn="ctr"/>
                      <a:r>
                        <a:rPr lang="en-IN" sz="1400" b="0">
                          <a:effectLst/>
                        </a:rPr>
                        <a:t>-1</a:t>
                      </a:r>
                    </a:p>
                  </a:txBody>
                  <a:tcPr marL="76200" marR="76200" marT="106680" marB="106680" anchor="ctr"/>
                </a:tc>
                <a:tc>
                  <a:txBody>
                    <a:bodyPr/>
                    <a:lstStyle/>
                    <a:p>
                      <a:pPr algn="ctr" fontAlgn="ctr"/>
                      <a:r>
                        <a:rPr lang="en-IN" sz="1400" b="0" dirty="0">
                          <a:effectLst/>
                        </a:rPr>
                        <a:t>-1</a:t>
                      </a:r>
                    </a:p>
                  </a:txBody>
                  <a:tcPr marL="76200" marR="76200" marT="106680" marB="106680" anchor="ctr"/>
                </a:tc>
                <a:tc>
                  <a:txBody>
                    <a:bodyPr/>
                    <a:lstStyle/>
                    <a:p>
                      <a:pPr algn="ctr" fontAlgn="ctr"/>
                      <a:r>
                        <a:rPr lang="en-IN" sz="1400" b="0" dirty="0">
                          <a:effectLst/>
                        </a:rPr>
                        <a:t>-1</a:t>
                      </a:r>
                    </a:p>
                  </a:txBody>
                  <a:tcPr marL="76200" marR="76200" marT="106680" marB="106680" anchor="ctr"/>
                </a:tc>
                <a:extLst>
                  <a:ext uri="{0D108BD9-81ED-4DB2-BD59-A6C34878D82A}">
                    <a16:rowId xmlns:a16="http://schemas.microsoft.com/office/drawing/2014/main" val="141768182"/>
                  </a:ext>
                </a:extLst>
              </a:tr>
            </a:tbl>
          </a:graphicData>
        </a:graphic>
      </p:graphicFrame>
    </p:spTree>
    <p:extLst>
      <p:ext uri="{BB962C8B-B14F-4D97-AF65-F5344CB8AC3E}">
        <p14:creationId xmlns:p14="http://schemas.microsoft.com/office/powerpoint/2010/main" val="221188391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r>
              <a:rPr lang="en-US" sz="2000" dirty="0"/>
              <a:t>Similarly, repeat the same steps for other input vectors and you will get.</a:t>
            </a:r>
            <a:endParaRPr lang="en-IN" sz="2000"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144</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769071456"/>
              </p:ext>
            </p:extLst>
          </p:nvPr>
        </p:nvGraphicFramePr>
        <p:xfrm>
          <a:off x="323532" y="908720"/>
          <a:ext cx="8640960" cy="234696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1950332488"/>
                    </a:ext>
                  </a:extLst>
                </a:gridCol>
                <a:gridCol w="720080">
                  <a:extLst>
                    <a:ext uri="{9D8B030D-6E8A-4147-A177-3AD203B41FA5}">
                      <a16:colId xmlns:a16="http://schemas.microsoft.com/office/drawing/2014/main" val="3546356493"/>
                    </a:ext>
                  </a:extLst>
                </a:gridCol>
                <a:gridCol w="720080">
                  <a:extLst>
                    <a:ext uri="{9D8B030D-6E8A-4147-A177-3AD203B41FA5}">
                      <a16:colId xmlns:a16="http://schemas.microsoft.com/office/drawing/2014/main" val="2971133098"/>
                    </a:ext>
                  </a:extLst>
                </a:gridCol>
                <a:gridCol w="720080">
                  <a:extLst>
                    <a:ext uri="{9D8B030D-6E8A-4147-A177-3AD203B41FA5}">
                      <a16:colId xmlns:a16="http://schemas.microsoft.com/office/drawing/2014/main" val="3156159065"/>
                    </a:ext>
                  </a:extLst>
                </a:gridCol>
                <a:gridCol w="720080">
                  <a:extLst>
                    <a:ext uri="{9D8B030D-6E8A-4147-A177-3AD203B41FA5}">
                      <a16:colId xmlns:a16="http://schemas.microsoft.com/office/drawing/2014/main" val="3540111051"/>
                    </a:ext>
                  </a:extLst>
                </a:gridCol>
                <a:gridCol w="720080">
                  <a:extLst>
                    <a:ext uri="{9D8B030D-6E8A-4147-A177-3AD203B41FA5}">
                      <a16:colId xmlns:a16="http://schemas.microsoft.com/office/drawing/2014/main" val="1148015412"/>
                    </a:ext>
                  </a:extLst>
                </a:gridCol>
                <a:gridCol w="720080">
                  <a:extLst>
                    <a:ext uri="{9D8B030D-6E8A-4147-A177-3AD203B41FA5}">
                      <a16:colId xmlns:a16="http://schemas.microsoft.com/office/drawing/2014/main" val="3255785405"/>
                    </a:ext>
                  </a:extLst>
                </a:gridCol>
                <a:gridCol w="720080">
                  <a:extLst>
                    <a:ext uri="{9D8B030D-6E8A-4147-A177-3AD203B41FA5}">
                      <a16:colId xmlns:a16="http://schemas.microsoft.com/office/drawing/2014/main" val="1410666097"/>
                    </a:ext>
                  </a:extLst>
                </a:gridCol>
                <a:gridCol w="720080">
                  <a:extLst>
                    <a:ext uri="{9D8B030D-6E8A-4147-A177-3AD203B41FA5}">
                      <a16:colId xmlns:a16="http://schemas.microsoft.com/office/drawing/2014/main" val="1051794104"/>
                    </a:ext>
                  </a:extLst>
                </a:gridCol>
                <a:gridCol w="720080">
                  <a:extLst>
                    <a:ext uri="{9D8B030D-6E8A-4147-A177-3AD203B41FA5}">
                      <a16:colId xmlns:a16="http://schemas.microsoft.com/office/drawing/2014/main" val="260134213"/>
                    </a:ext>
                  </a:extLst>
                </a:gridCol>
                <a:gridCol w="720080">
                  <a:extLst>
                    <a:ext uri="{9D8B030D-6E8A-4147-A177-3AD203B41FA5}">
                      <a16:colId xmlns:a16="http://schemas.microsoft.com/office/drawing/2014/main" val="2525381833"/>
                    </a:ext>
                  </a:extLst>
                </a:gridCol>
                <a:gridCol w="720080">
                  <a:extLst>
                    <a:ext uri="{9D8B030D-6E8A-4147-A177-3AD203B41FA5}">
                      <a16:colId xmlns:a16="http://schemas.microsoft.com/office/drawing/2014/main" val="492615198"/>
                    </a:ext>
                  </a:extLst>
                </a:gridCol>
              </a:tblGrid>
              <a:tr h="370840">
                <a:tc>
                  <a:txBody>
                    <a:bodyPr/>
                    <a:lstStyle/>
                    <a:p>
                      <a:pPr algn="ctr" fontAlgn="ctr"/>
                      <a:r>
                        <a:rPr lang="en-IN" sz="1800" b="0" i="0" kern="1200" dirty="0" smtClean="0">
                          <a:solidFill>
                            <a:schemeClr val="lt1"/>
                          </a:solidFill>
                          <a:effectLst/>
                          <a:latin typeface="+mn-lt"/>
                          <a:ea typeface="+mn-ea"/>
                          <a:cs typeface="+mn-cs"/>
                        </a:rPr>
                        <a:t>x</a:t>
                      </a:r>
                      <a:r>
                        <a:rPr lang="en-IN" sz="1400" b="0" baseline="-25000" dirty="0" smtClean="0">
                          <a:effectLst/>
                        </a:rPr>
                        <a:t>1</a:t>
                      </a:r>
                      <a:endParaRPr lang="en-IN" sz="1400" b="0" dirty="0">
                        <a:effectLst/>
                      </a:endParaRPr>
                    </a:p>
                  </a:txBody>
                  <a:tcPr marL="76200" marR="76200" marT="106680" marB="106680" anchor="ctr"/>
                </a:tc>
                <a:tc>
                  <a:txBody>
                    <a:bodyPr/>
                    <a:lstStyle/>
                    <a:p>
                      <a:pPr algn="ctr" fontAlgn="ctr"/>
                      <a:r>
                        <a:rPr lang="en-IN" sz="1400" b="0" dirty="0">
                          <a:effectLst/>
                        </a:rPr>
                        <a:t>x</a:t>
                      </a:r>
                      <a:r>
                        <a:rPr lang="en-IN" sz="1400" b="0" baseline="-25000" dirty="0">
                          <a:effectLst/>
                        </a:rPr>
                        <a:t>2</a:t>
                      </a:r>
                      <a:r>
                        <a:rPr lang="en-IN" sz="1400" b="0" dirty="0">
                          <a:effectLst/>
                        </a:rPr>
                        <a:t> </a:t>
                      </a:r>
                    </a:p>
                  </a:txBody>
                  <a:tcPr marL="76200" marR="76200" marT="106680" marB="106680" anchor="ctr"/>
                </a:tc>
                <a:tc>
                  <a:txBody>
                    <a:bodyPr/>
                    <a:lstStyle/>
                    <a:p>
                      <a:pPr algn="ctr" fontAlgn="ctr"/>
                      <a:r>
                        <a:rPr lang="en-IN" sz="1400" b="0" dirty="0">
                          <a:effectLst/>
                        </a:rPr>
                        <a:t>t</a:t>
                      </a:r>
                    </a:p>
                  </a:txBody>
                  <a:tcPr marL="76200" marR="76200" marT="106680" marB="106680" anchor="ctr"/>
                </a:tc>
                <a:tc>
                  <a:txBody>
                    <a:bodyPr/>
                    <a:lstStyle/>
                    <a:p>
                      <a:pPr algn="ctr" fontAlgn="ctr"/>
                      <a:r>
                        <a:rPr lang="en-IN" sz="1400" b="0" dirty="0">
                          <a:effectLst/>
                        </a:rPr>
                        <a:t>y</a:t>
                      </a:r>
                      <a:r>
                        <a:rPr lang="en-IN" sz="1400" b="0" baseline="-25000" dirty="0">
                          <a:effectLst/>
                        </a:rPr>
                        <a:t>in</a:t>
                      </a:r>
                      <a:endParaRPr lang="en-IN" sz="1400" b="0" dirty="0">
                        <a:effectLst/>
                      </a:endParaRPr>
                    </a:p>
                  </a:txBody>
                  <a:tcPr marL="76200" marR="76200" marT="106680" marB="106680" anchor="ctr"/>
                </a:tc>
                <a:tc>
                  <a:txBody>
                    <a:bodyPr/>
                    <a:lstStyle/>
                    <a:p>
                      <a:pPr algn="ctr" fontAlgn="ctr"/>
                      <a:r>
                        <a:rPr lang="en-IN" sz="1400" b="0" dirty="0">
                          <a:effectLst/>
                        </a:rPr>
                        <a:t>(t-y</a:t>
                      </a:r>
                      <a:r>
                        <a:rPr lang="en-IN" sz="1400" b="0" baseline="-25000" dirty="0">
                          <a:effectLst/>
                        </a:rPr>
                        <a:t>in</a:t>
                      </a:r>
                      <a:r>
                        <a:rPr lang="en-IN" sz="1400" b="0" dirty="0">
                          <a:effectLst/>
                        </a:rPr>
                        <a:t>)</a:t>
                      </a:r>
                    </a:p>
                  </a:txBody>
                  <a:tcPr marL="76200" marR="76200" marT="106680" marB="106680" anchor="ctr"/>
                </a:tc>
                <a:tc>
                  <a:txBody>
                    <a:bodyPr/>
                    <a:lstStyle/>
                    <a:p>
                      <a:pPr algn="ctr" fontAlgn="ctr"/>
                      <a:r>
                        <a:rPr lang="en-IN" sz="1400" b="0">
                          <a:effectLst/>
                        </a:rPr>
                        <a:t>∆w</a:t>
                      </a:r>
                      <a:r>
                        <a:rPr lang="en-IN" sz="1400" b="0" baseline="-25000">
                          <a:effectLst/>
                        </a:rPr>
                        <a:t>1</a:t>
                      </a:r>
                      <a:endParaRPr lang="en-IN" sz="1400" b="0">
                        <a:effectLst/>
                      </a:endParaRPr>
                    </a:p>
                  </a:txBody>
                  <a:tcPr marL="76200" marR="76200" marT="106680" marB="106680" anchor="ctr"/>
                </a:tc>
                <a:tc>
                  <a:txBody>
                    <a:bodyPr/>
                    <a:lstStyle/>
                    <a:p>
                      <a:pPr algn="ctr" fontAlgn="ctr"/>
                      <a:r>
                        <a:rPr lang="en-IN" sz="1400" b="0">
                          <a:effectLst/>
                        </a:rPr>
                        <a:t>∆w</a:t>
                      </a:r>
                      <a:r>
                        <a:rPr lang="en-IN" sz="1400" b="0" baseline="-25000">
                          <a:effectLst/>
                        </a:rPr>
                        <a:t>2</a:t>
                      </a:r>
                      <a:endParaRPr lang="en-IN" sz="1400" b="0">
                        <a:effectLst/>
                      </a:endParaRPr>
                    </a:p>
                  </a:txBody>
                  <a:tcPr marL="76200" marR="76200" marT="106680" marB="106680" anchor="ctr"/>
                </a:tc>
                <a:tc>
                  <a:txBody>
                    <a:bodyPr/>
                    <a:lstStyle/>
                    <a:p>
                      <a:pPr algn="ctr" fontAlgn="ctr"/>
                      <a:r>
                        <a:rPr lang="en-IN" sz="1400" b="0">
                          <a:effectLst/>
                        </a:rPr>
                        <a:t>∆b</a:t>
                      </a:r>
                    </a:p>
                  </a:txBody>
                  <a:tcPr marL="76200" marR="76200" marT="106680" marB="106680" anchor="ctr"/>
                </a:tc>
                <a:tc>
                  <a:txBody>
                    <a:bodyPr/>
                    <a:lstStyle/>
                    <a:p>
                      <a:pPr algn="ctr" fontAlgn="ctr"/>
                      <a:r>
                        <a:rPr lang="en-IN" sz="1400" b="0">
                          <a:effectLst/>
                        </a:rPr>
                        <a:t>w</a:t>
                      </a:r>
                      <a:r>
                        <a:rPr lang="en-IN" sz="1400" b="0" baseline="-25000">
                          <a:effectLst/>
                        </a:rPr>
                        <a:t>1 </a:t>
                      </a:r>
                      <a:r>
                        <a:rPr lang="en-IN" sz="1400" b="0">
                          <a:effectLst/>
                        </a:rPr>
                        <a:t>(0.1)</a:t>
                      </a:r>
                    </a:p>
                  </a:txBody>
                  <a:tcPr marL="76200" marR="76200" marT="106680" marB="106680" anchor="ctr"/>
                </a:tc>
                <a:tc>
                  <a:txBody>
                    <a:bodyPr/>
                    <a:lstStyle/>
                    <a:p>
                      <a:pPr algn="ctr" fontAlgn="ctr"/>
                      <a:r>
                        <a:rPr lang="en-IN" sz="1400" b="0">
                          <a:effectLst/>
                        </a:rPr>
                        <a:t>w</a:t>
                      </a:r>
                      <a:r>
                        <a:rPr lang="en-IN" sz="1400" b="0" baseline="-25000">
                          <a:effectLst/>
                        </a:rPr>
                        <a:t>2</a:t>
                      </a:r>
                      <a:r>
                        <a:rPr lang="en-IN" sz="1400" b="0">
                          <a:effectLst/>
                        </a:rPr>
                        <a:t> (0.1)</a:t>
                      </a:r>
                    </a:p>
                  </a:txBody>
                  <a:tcPr marL="76200" marR="76200" marT="106680" marB="106680" anchor="ctr"/>
                </a:tc>
                <a:tc>
                  <a:txBody>
                    <a:bodyPr/>
                    <a:lstStyle/>
                    <a:p>
                      <a:pPr algn="ctr" fontAlgn="ctr"/>
                      <a:r>
                        <a:rPr lang="en-IN" sz="1400" b="0">
                          <a:effectLst/>
                        </a:rPr>
                        <a:t>b (0.1)</a:t>
                      </a:r>
                    </a:p>
                  </a:txBody>
                  <a:tcPr marL="76200" marR="76200" marT="106680" marB="106680" anchor="ctr"/>
                </a:tc>
                <a:tc>
                  <a:txBody>
                    <a:bodyPr/>
                    <a:lstStyle/>
                    <a:p>
                      <a:pPr algn="ctr" fontAlgn="ctr"/>
                      <a:r>
                        <a:rPr lang="en-IN" sz="1400" b="0">
                          <a:effectLst/>
                        </a:rPr>
                        <a:t> (t-y</a:t>
                      </a:r>
                      <a:r>
                        <a:rPr lang="en-IN" sz="1400" b="0" baseline="-25000">
                          <a:effectLst/>
                        </a:rPr>
                        <a:t>in</a:t>
                      </a:r>
                      <a:r>
                        <a:rPr lang="en-IN" sz="1400" b="0">
                          <a:effectLst/>
                        </a:rPr>
                        <a:t>)^2</a:t>
                      </a:r>
                    </a:p>
                  </a:txBody>
                  <a:tcPr marL="76200" marR="76200" marT="106680" marB="106680" anchor="ctr"/>
                </a:tc>
                <a:extLst>
                  <a:ext uri="{0D108BD9-81ED-4DB2-BD59-A6C34878D82A}">
                    <a16:rowId xmlns:a16="http://schemas.microsoft.com/office/drawing/2014/main" val="14408301"/>
                  </a:ext>
                </a:extLst>
              </a:tr>
              <a:tr h="370840">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0.3</a:t>
                      </a:r>
                    </a:p>
                  </a:txBody>
                  <a:tcPr marL="76200" marR="76200" marT="106680" marB="106680" anchor="ctr"/>
                </a:tc>
                <a:tc>
                  <a:txBody>
                    <a:bodyPr/>
                    <a:lstStyle/>
                    <a:p>
                      <a:pPr algn="ctr" fontAlgn="ctr"/>
                      <a:r>
                        <a:rPr lang="en-IN" sz="1400" b="0" dirty="0">
                          <a:effectLst/>
                        </a:rPr>
                        <a:t>0.7</a:t>
                      </a:r>
                    </a:p>
                  </a:txBody>
                  <a:tcPr marL="76200" marR="76200" marT="106680" marB="106680" anchor="ctr"/>
                </a:tc>
                <a:tc>
                  <a:txBody>
                    <a:bodyPr/>
                    <a:lstStyle/>
                    <a:p>
                      <a:pPr algn="ctr" fontAlgn="ctr"/>
                      <a:r>
                        <a:rPr lang="en-IN" sz="1400" b="0" dirty="0">
                          <a:effectLst/>
                        </a:rPr>
                        <a:t>0.07</a:t>
                      </a:r>
                    </a:p>
                  </a:txBody>
                  <a:tcPr marL="76200" marR="76200" marT="106680" marB="106680" anchor="ctr"/>
                </a:tc>
                <a:tc>
                  <a:txBody>
                    <a:bodyPr/>
                    <a:lstStyle/>
                    <a:p>
                      <a:pPr algn="ctr" fontAlgn="ctr"/>
                      <a:r>
                        <a:rPr lang="en-IN" sz="1400" b="0" dirty="0">
                          <a:effectLst/>
                        </a:rPr>
                        <a:t>0.07</a:t>
                      </a:r>
                    </a:p>
                  </a:txBody>
                  <a:tcPr marL="76200" marR="76200" marT="106680" marB="106680" anchor="ctr"/>
                </a:tc>
                <a:tc>
                  <a:txBody>
                    <a:bodyPr/>
                    <a:lstStyle/>
                    <a:p>
                      <a:pPr algn="ctr" fontAlgn="ctr"/>
                      <a:r>
                        <a:rPr lang="en-IN" sz="1400" b="0" dirty="0">
                          <a:effectLst/>
                        </a:rPr>
                        <a:t>0.07</a:t>
                      </a:r>
                    </a:p>
                  </a:txBody>
                  <a:tcPr marL="76200" marR="76200" marT="106680" marB="106680" anchor="ctr"/>
                </a:tc>
                <a:tc>
                  <a:txBody>
                    <a:bodyPr/>
                    <a:lstStyle/>
                    <a:p>
                      <a:pPr algn="ctr" fontAlgn="ctr"/>
                      <a:r>
                        <a:rPr lang="en-IN" sz="1400" b="0" dirty="0">
                          <a:effectLst/>
                        </a:rPr>
                        <a:t>0.17</a:t>
                      </a:r>
                    </a:p>
                  </a:txBody>
                  <a:tcPr marL="76200" marR="76200" marT="106680" marB="106680" anchor="ctr"/>
                </a:tc>
                <a:tc>
                  <a:txBody>
                    <a:bodyPr/>
                    <a:lstStyle/>
                    <a:p>
                      <a:pPr algn="ctr" fontAlgn="ctr"/>
                      <a:r>
                        <a:rPr lang="en-IN" sz="1400" b="0">
                          <a:effectLst/>
                        </a:rPr>
                        <a:t>0.17</a:t>
                      </a:r>
                    </a:p>
                  </a:txBody>
                  <a:tcPr marL="76200" marR="76200" marT="106680" marB="106680" anchor="ctr"/>
                </a:tc>
                <a:tc>
                  <a:txBody>
                    <a:bodyPr/>
                    <a:lstStyle/>
                    <a:p>
                      <a:pPr algn="ctr" fontAlgn="ctr"/>
                      <a:r>
                        <a:rPr lang="en-IN" sz="1400" b="0">
                          <a:effectLst/>
                        </a:rPr>
                        <a:t>0.17</a:t>
                      </a:r>
                    </a:p>
                  </a:txBody>
                  <a:tcPr marL="76200" marR="76200" marT="106680" marB="106680" anchor="ctr"/>
                </a:tc>
                <a:tc>
                  <a:txBody>
                    <a:bodyPr/>
                    <a:lstStyle/>
                    <a:p>
                      <a:pPr algn="ctr" fontAlgn="ctr"/>
                      <a:r>
                        <a:rPr lang="en-IN" sz="1400" b="0">
                          <a:effectLst/>
                        </a:rPr>
                        <a:t>0.49</a:t>
                      </a:r>
                    </a:p>
                  </a:txBody>
                  <a:tcPr marL="76200" marR="76200" marT="106680" marB="106680" anchor="ctr"/>
                </a:tc>
                <a:extLst>
                  <a:ext uri="{0D108BD9-81ED-4DB2-BD59-A6C34878D82A}">
                    <a16:rowId xmlns:a16="http://schemas.microsoft.com/office/drawing/2014/main" val="1812926195"/>
                  </a:ext>
                </a:extLst>
              </a:tr>
              <a:tr h="370840">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0.17</a:t>
                      </a:r>
                    </a:p>
                  </a:txBody>
                  <a:tcPr marL="76200" marR="76200" marT="106680" marB="106680" anchor="ctr"/>
                </a:tc>
                <a:tc>
                  <a:txBody>
                    <a:bodyPr/>
                    <a:lstStyle/>
                    <a:p>
                      <a:pPr algn="ctr" fontAlgn="ctr"/>
                      <a:r>
                        <a:rPr lang="en-IN" sz="1400" b="0">
                          <a:effectLst/>
                        </a:rPr>
                        <a:t>0.83</a:t>
                      </a:r>
                    </a:p>
                  </a:txBody>
                  <a:tcPr marL="76200" marR="76200" marT="106680" marB="106680" anchor="ctr"/>
                </a:tc>
                <a:tc>
                  <a:txBody>
                    <a:bodyPr/>
                    <a:lstStyle/>
                    <a:p>
                      <a:pPr algn="ctr" fontAlgn="ctr"/>
                      <a:r>
                        <a:rPr lang="en-IN" sz="1400" b="0">
                          <a:effectLst/>
                        </a:rPr>
                        <a:t>0.083</a:t>
                      </a:r>
                    </a:p>
                  </a:txBody>
                  <a:tcPr marL="76200" marR="76200" marT="106680" marB="106680" anchor="ctr"/>
                </a:tc>
                <a:tc>
                  <a:txBody>
                    <a:bodyPr/>
                    <a:lstStyle/>
                    <a:p>
                      <a:pPr algn="ctr" fontAlgn="ctr"/>
                      <a:r>
                        <a:rPr lang="en-IN" sz="1400" b="0">
                          <a:effectLst/>
                        </a:rPr>
                        <a:t>-0.083</a:t>
                      </a:r>
                    </a:p>
                  </a:txBody>
                  <a:tcPr marL="76200" marR="76200" marT="106680" marB="106680" anchor="ctr"/>
                </a:tc>
                <a:tc>
                  <a:txBody>
                    <a:bodyPr/>
                    <a:lstStyle/>
                    <a:p>
                      <a:pPr algn="ctr" fontAlgn="ctr"/>
                      <a:r>
                        <a:rPr lang="en-IN" sz="1400" b="0">
                          <a:effectLst/>
                        </a:rPr>
                        <a:t>0.083</a:t>
                      </a:r>
                    </a:p>
                  </a:txBody>
                  <a:tcPr marL="76200" marR="76200" marT="106680" marB="106680" anchor="ctr"/>
                </a:tc>
                <a:tc>
                  <a:txBody>
                    <a:bodyPr/>
                    <a:lstStyle/>
                    <a:p>
                      <a:pPr algn="ctr" fontAlgn="ctr"/>
                      <a:r>
                        <a:rPr lang="en-IN" sz="1400" b="0" dirty="0">
                          <a:effectLst/>
                        </a:rPr>
                        <a:t>0.253</a:t>
                      </a:r>
                    </a:p>
                  </a:txBody>
                  <a:tcPr marL="76200" marR="76200" marT="106680" marB="106680" anchor="ctr"/>
                </a:tc>
                <a:tc>
                  <a:txBody>
                    <a:bodyPr/>
                    <a:lstStyle/>
                    <a:p>
                      <a:pPr algn="ctr" fontAlgn="ctr"/>
                      <a:r>
                        <a:rPr lang="en-IN" sz="1400" b="0" dirty="0">
                          <a:effectLst/>
                        </a:rPr>
                        <a:t>0.087</a:t>
                      </a:r>
                    </a:p>
                  </a:txBody>
                  <a:tcPr marL="76200" marR="76200" marT="106680" marB="106680" anchor="ctr"/>
                </a:tc>
                <a:tc>
                  <a:txBody>
                    <a:bodyPr/>
                    <a:lstStyle/>
                    <a:p>
                      <a:pPr algn="ctr" fontAlgn="ctr"/>
                      <a:r>
                        <a:rPr lang="en-IN" sz="1400" b="0">
                          <a:effectLst/>
                        </a:rPr>
                        <a:t>0.253</a:t>
                      </a:r>
                    </a:p>
                  </a:txBody>
                  <a:tcPr marL="76200" marR="76200" marT="106680" marB="106680" anchor="ctr"/>
                </a:tc>
                <a:tc>
                  <a:txBody>
                    <a:bodyPr/>
                    <a:lstStyle/>
                    <a:p>
                      <a:pPr algn="ctr" fontAlgn="ctr"/>
                      <a:r>
                        <a:rPr lang="en-IN" sz="1400" b="0" dirty="0">
                          <a:effectLst/>
                        </a:rPr>
                        <a:t>0.69</a:t>
                      </a:r>
                    </a:p>
                  </a:txBody>
                  <a:tcPr marL="76200" marR="76200" marT="106680" marB="106680" anchor="ctr"/>
                </a:tc>
                <a:extLst>
                  <a:ext uri="{0D108BD9-81ED-4DB2-BD59-A6C34878D82A}">
                    <a16:rowId xmlns:a16="http://schemas.microsoft.com/office/drawing/2014/main" val="2688480730"/>
                  </a:ext>
                </a:extLst>
              </a:tr>
              <a:tr h="370840">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0.087</a:t>
                      </a:r>
                    </a:p>
                  </a:txBody>
                  <a:tcPr marL="76200" marR="76200" marT="106680" marB="106680" anchor="ctr"/>
                </a:tc>
                <a:tc>
                  <a:txBody>
                    <a:bodyPr/>
                    <a:lstStyle/>
                    <a:p>
                      <a:pPr algn="ctr" fontAlgn="ctr"/>
                      <a:r>
                        <a:rPr lang="en-IN" sz="1400" b="0">
                          <a:effectLst/>
                        </a:rPr>
                        <a:t>0.913</a:t>
                      </a:r>
                    </a:p>
                  </a:txBody>
                  <a:tcPr marL="76200" marR="76200" marT="106680" marB="106680" anchor="ctr"/>
                </a:tc>
                <a:tc>
                  <a:txBody>
                    <a:bodyPr/>
                    <a:lstStyle/>
                    <a:p>
                      <a:pPr algn="ctr" fontAlgn="ctr"/>
                      <a:r>
                        <a:rPr lang="en-IN" sz="1400" b="0">
                          <a:effectLst/>
                        </a:rPr>
                        <a:t>-0.0913</a:t>
                      </a:r>
                    </a:p>
                  </a:txBody>
                  <a:tcPr marL="76200" marR="76200" marT="106680" marB="106680" anchor="ctr"/>
                </a:tc>
                <a:tc>
                  <a:txBody>
                    <a:bodyPr/>
                    <a:lstStyle/>
                    <a:p>
                      <a:pPr algn="ctr" fontAlgn="ctr"/>
                      <a:r>
                        <a:rPr lang="en-IN" sz="1400" b="0">
                          <a:effectLst/>
                        </a:rPr>
                        <a:t>0.0913</a:t>
                      </a:r>
                    </a:p>
                  </a:txBody>
                  <a:tcPr marL="76200" marR="76200" marT="106680" marB="106680" anchor="ctr"/>
                </a:tc>
                <a:tc>
                  <a:txBody>
                    <a:bodyPr/>
                    <a:lstStyle/>
                    <a:p>
                      <a:pPr algn="ctr" fontAlgn="ctr"/>
                      <a:r>
                        <a:rPr lang="en-IN" sz="1400" b="0">
                          <a:effectLst/>
                        </a:rPr>
                        <a:t>0.0913</a:t>
                      </a:r>
                    </a:p>
                  </a:txBody>
                  <a:tcPr marL="76200" marR="76200" marT="106680" marB="106680" anchor="ctr"/>
                </a:tc>
                <a:tc>
                  <a:txBody>
                    <a:bodyPr/>
                    <a:lstStyle/>
                    <a:p>
                      <a:pPr algn="ctr" fontAlgn="ctr"/>
                      <a:r>
                        <a:rPr lang="en-IN" sz="1400" b="0">
                          <a:effectLst/>
                        </a:rPr>
                        <a:t>0.1617</a:t>
                      </a:r>
                    </a:p>
                  </a:txBody>
                  <a:tcPr marL="76200" marR="76200" marT="106680" marB="106680" anchor="ctr"/>
                </a:tc>
                <a:tc>
                  <a:txBody>
                    <a:bodyPr/>
                    <a:lstStyle/>
                    <a:p>
                      <a:pPr algn="ctr" fontAlgn="ctr"/>
                      <a:r>
                        <a:rPr lang="en-IN" sz="1400" b="0" dirty="0">
                          <a:effectLst/>
                        </a:rPr>
                        <a:t>0.1783</a:t>
                      </a:r>
                    </a:p>
                  </a:txBody>
                  <a:tcPr marL="76200" marR="76200" marT="106680" marB="106680" anchor="ctr"/>
                </a:tc>
                <a:tc>
                  <a:txBody>
                    <a:bodyPr/>
                    <a:lstStyle/>
                    <a:p>
                      <a:pPr algn="ctr" fontAlgn="ctr"/>
                      <a:r>
                        <a:rPr lang="en-IN" sz="1400" b="0" dirty="0">
                          <a:effectLst/>
                        </a:rPr>
                        <a:t>0.3443</a:t>
                      </a:r>
                    </a:p>
                  </a:txBody>
                  <a:tcPr marL="76200" marR="76200" marT="106680" marB="106680" anchor="ctr"/>
                </a:tc>
                <a:tc>
                  <a:txBody>
                    <a:bodyPr/>
                    <a:lstStyle/>
                    <a:p>
                      <a:pPr algn="ctr" fontAlgn="ctr"/>
                      <a:r>
                        <a:rPr lang="en-IN" sz="1400" b="0" dirty="0">
                          <a:effectLst/>
                        </a:rPr>
                        <a:t>0.83</a:t>
                      </a:r>
                    </a:p>
                  </a:txBody>
                  <a:tcPr marL="76200" marR="76200" marT="106680" marB="106680" anchor="ctr"/>
                </a:tc>
                <a:extLst>
                  <a:ext uri="{0D108BD9-81ED-4DB2-BD59-A6C34878D82A}">
                    <a16:rowId xmlns:a16="http://schemas.microsoft.com/office/drawing/2014/main" val="946653358"/>
                  </a:ext>
                </a:extLst>
              </a:tr>
              <a:tr h="370840">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-1</a:t>
                      </a:r>
                    </a:p>
                  </a:txBody>
                  <a:tcPr marL="76200" marR="76200" marT="106680" marB="106680" anchor="ctr"/>
                </a:tc>
                <a:tc>
                  <a:txBody>
                    <a:bodyPr/>
                    <a:lstStyle/>
                    <a:p>
                      <a:pPr algn="ctr" fontAlgn="ctr"/>
                      <a:r>
                        <a:rPr lang="en-IN" sz="1400" b="0">
                          <a:effectLst/>
                        </a:rPr>
                        <a:t>0.0043</a:t>
                      </a:r>
                    </a:p>
                  </a:txBody>
                  <a:tcPr marL="76200" marR="76200" marT="106680" marB="106680" anchor="ctr"/>
                </a:tc>
                <a:tc>
                  <a:txBody>
                    <a:bodyPr/>
                    <a:lstStyle/>
                    <a:p>
                      <a:pPr algn="ctr" fontAlgn="ctr"/>
                      <a:r>
                        <a:rPr lang="en-IN" sz="1400" b="0" dirty="0">
                          <a:effectLst/>
                        </a:rPr>
                        <a:t>-1.0043</a:t>
                      </a:r>
                    </a:p>
                  </a:txBody>
                  <a:tcPr marL="76200" marR="76200" marT="106680" marB="106680" anchor="ctr"/>
                </a:tc>
                <a:tc>
                  <a:txBody>
                    <a:bodyPr/>
                    <a:lstStyle/>
                    <a:p>
                      <a:pPr algn="ctr" fontAlgn="ctr"/>
                      <a:r>
                        <a:rPr lang="en-IN" sz="1400" b="0">
                          <a:effectLst/>
                        </a:rPr>
                        <a:t>0.1004</a:t>
                      </a:r>
                    </a:p>
                  </a:txBody>
                  <a:tcPr marL="76200" marR="76200" marT="106680" marB="106680" anchor="ctr"/>
                </a:tc>
                <a:tc>
                  <a:txBody>
                    <a:bodyPr/>
                    <a:lstStyle/>
                    <a:p>
                      <a:pPr algn="ctr" fontAlgn="ctr"/>
                      <a:r>
                        <a:rPr lang="en-IN" sz="1400" b="0">
                          <a:effectLst/>
                        </a:rPr>
                        <a:t>0.1004</a:t>
                      </a:r>
                    </a:p>
                  </a:txBody>
                  <a:tcPr marL="76200" marR="76200" marT="106680" marB="106680" anchor="ctr"/>
                </a:tc>
                <a:tc>
                  <a:txBody>
                    <a:bodyPr/>
                    <a:lstStyle/>
                    <a:p>
                      <a:pPr algn="ctr" fontAlgn="ctr"/>
                      <a:r>
                        <a:rPr lang="en-IN" sz="1400" b="0">
                          <a:effectLst/>
                        </a:rPr>
                        <a:t>-0.1004</a:t>
                      </a:r>
                    </a:p>
                  </a:txBody>
                  <a:tcPr marL="76200" marR="76200" marT="106680" marB="106680" anchor="ctr"/>
                </a:tc>
                <a:tc>
                  <a:txBody>
                    <a:bodyPr/>
                    <a:lstStyle/>
                    <a:p>
                      <a:pPr algn="ctr" fontAlgn="ctr"/>
                      <a:r>
                        <a:rPr lang="en-IN" sz="1400" b="0">
                          <a:effectLst/>
                        </a:rPr>
                        <a:t>0.2621</a:t>
                      </a:r>
                    </a:p>
                  </a:txBody>
                  <a:tcPr marL="76200" marR="76200" marT="106680" marB="106680" anchor="ctr"/>
                </a:tc>
                <a:tc>
                  <a:txBody>
                    <a:bodyPr/>
                    <a:lstStyle/>
                    <a:p>
                      <a:pPr algn="ctr" fontAlgn="ctr"/>
                      <a:r>
                        <a:rPr lang="en-IN" sz="1400" b="0">
                          <a:effectLst/>
                        </a:rPr>
                        <a:t>0.2787</a:t>
                      </a:r>
                    </a:p>
                  </a:txBody>
                  <a:tcPr marL="76200" marR="76200" marT="106680" marB="106680" anchor="ctr"/>
                </a:tc>
                <a:tc>
                  <a:txBody>
                    <a:bodyPr/>
                    <a:lstStyle/>
                    <a:p>
                      <a:pPr algn="ctr" fontAlgn="ctr"/>
                      <a:r>
                        <a:rPr lang="en-IN" sz="1400" b="0">
                          <a:effectLst/>
                        </a:rPr>
                        <a:t>0.2439</a:t>
                      </a:r>
                    </a:p>
                  </a:txBody>
                  <a:tcPr marL="76200" marR="76200" marT="106680" marB="106680" anchor="ctr"/>
                </a:tc>
                <a:tc>
                  <a:txBody>
                    <a:bodyPr/>
                    <a:lstStyle/>
                    <a:p>
                      <a:pPr algn="ctr" fontAlgn="ctr"/>
                      <a:r>
                        <a:rPr lang="en-IN" sz="1400" b="0" dirty="0">
                          <a:effectLst/>
                        </a:rPr>
                        <a:t>1.01</a:t>
                      </a:r>
                    </a:p>
                  </a:txBody>
                  <a:tcPr marL="76200" marR="76200" marT="106680" marB="106680" anchor="ctr"/>
                </a:tc>
                <a:extLst>
                  <a:ext uri="{0D108BD9-81ED-4DB2-BD59-A6C34878D82A}">
                    <a16:rowId xmlns:a16="http://schemas.microsoft.com/office/drawing/2014/main" val="3675376127"/>
                  </a:ext>
                </a:extLst>
              </a:tr>
            </a:tbl>
          </a:graphicData>
        </a:graphic>
      </p:graphicFrame>
      <p:sp>
        <p:nvSpPr>
          <p:cNvPr id="10" name="Rectangle 9"/>
          <p:cNvSpPr/>
          <p:nvPr/>
        </p:nvSpPr>
        <p:spPr>
          <a:xfrm>
            <a:off x="539552" y="3605685"/>
            <a:ext cx="8280920" cy="646331"/>
          </a:xfrm>
          <a:prstGeom prst="rect">
            <a:avLst/>
          </a:prstGeom>
        </p:spPr>
        <p:txBody>
          <a:bodyPr wrap="square">
            <a:spAutoFit/>
          </a:bodyPr>
          <a:lstStyle/>
          <a:p>
            <a:r>
              <a:rPr lang="en-US" dirty="0"/>
              <a:t>This is epoch 1 where the total error is 0.49 + 0.69 + 0.83 + 1.01 = 3.02 so more epochs will run until the total error becomes less than equal to the least squared error </a:t>
            </a:r>
            <a:r>
              <a:rPr lang="en-US" dirty="0" err="1"/>
              <a:t>i.e</a:t>
            </a:r>
            <a:r>
              <a:rPr lang="en-US" dirty="0"/>
              <a:t> 2.</a:t>
            </a:r>
            <a:endParaRPr lang="en-IN" dirty="0"/>
          </a:p>
        </p:txBody>
      </p:sp>
    </p:spTree>
    <p:extLst>
      <p:ext uri="{BB962C8B-B14F-4D97-AF65-F5344CB8AC3E}">
        <p14:creationId xmlns:p14="http://schemas.microsoft.com/office/powerpoint/2010/main" val="4174242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145</a:t>
            </a:fld>
            <a:endParaRPr lang="en-US"/>
          </a:p>
        </p:txBody>
      </p:sp>
      <p:pic>
        <p:nvPicPr>
          <p:cNvPr id="7" name="Picture 6"/>
          <p:cNvPicPr>
            <a:picLocks noChangeAspect="1"/>
          </p:cNvPicPr>
          <p:nvPr/>
        </p:nvPicPr>
        <p:blipFill>
          <a:blip r:embed="rId2"/>
          <a:stretch>
            <a:fillRect/>
          </a:stretch>
        </p:blipFill>
        <p:spPr>
          <a:xfrm>
            <a:off x="251519" y="14139"/>
            <a:ext cx="8892481" cy="6707335"/>
          </a:xfrm>
          <a:prstGeom prst="rect">
            <a:avLst/>
          </a:prstGeom>
        </p:spPr>
      </p:pic>
    </p:spTree>
    <p:extLst>
      <p:ext uri="{BB962C8B-B14F-4D97-AF65-F5344CB8AC3E}">
        <p14:creationId xmlns:p14="http://schemas.microsoft.com/office/powerpoint/2010/main" val="89013010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C5A6-4434-4EF0-AEF4-9CA632BD14EF}"/>
              </a:ext>
            </a:extLst>
          </p:cNvPr>
          <p:cNvSpPr>
            <a:spLocks noGrp="1"/>
          </p:cNvSpPr>
          <p:nvPr>
            <p:ph type="title"/>
          </p:nvPr>
        </p:nvSpPr>
        <p:spPr>
          <a:xfrm>
            <a:off x="2339752" y="274638"/>
            <a:ext cx="6347048" cy="1325562"/>
          </a:xfrm>
        </p:spPr>
        <p:txBody>
          <a:bodyPr>
            <a:normAutofit fontScale="90000"/>
          </a:bodyPr>
          <a:lstStyle/>
          <a:p>
            <a:pPr fontAlgn="base"/>
            <a:r>
              <a:rPr lang="en-IN" b="1" dirty="0" err="1"/>
              <a:t>Madaline</a:t>
            </a:r>
            <a:r>
              <a:rPr lang="en-IN" b="1" dirty="0"/>
              <a:t> (Multiple Adaptive Linear Neuron</a:t>
            </a:r>
            <a:r>
              <a:rPr lang="en-IN" b="1" dirty="0" smtClean="0"/>
              <a:t>) Network</a:t>
            </a:r>
            <a:endParaRPr lang="en-IN" b="1" dirty="0"/>
          </a:p>
        </p:txBody>
      </p:sp>
      <p:sp>
        <p:nvSpPr>
          <p:cNvPr id="3" name="Content Placeholder 2">
            <a:extLst>
              <a:ext uri="{FF2B5EF4-FFF2-40B4-BE49-F238E27FC236}">
                <a16:creationId xmlns:a16="http://schemas.microsoft.com/office/drawing/2014/main" id="{D4B2DD3E-A0F3-4801-BE9E-5171719B80BD}"/>
              </a:ext>
            </a:extLst>
          </p:cNvPr>
          <p:cNvSpPr>
            <a:spLocks noGrp="1"/>
          </p:cNvSpPr>
          <p:nvPr>
            <p:ph idx="1"/>
          </p:nvPr>
        </p:nvSpPr>
        <p:spPr>
          <a:xfrm>
            <a:off x="251520" y="1694295"/>
            <a:ext cx="8640960" cy="4525963"/>
          </a:xfrm>
        </p:spPr>
        <p:txBody>
          <a:bodyPr>
            <a:noAutofit/>
          </a:bodyPr>
          <a:lstStyle/>
          <a:p>
            <a:pPr algn="just" fontAlgn="base"/>
            <a:r>
              <a:rPr lang="en-US" sz="2600" dirty="0"/>
              <a:t>The </a:t>
            </a:r>
            <a:r>
              <a:rPr lang="en-US" sz="2600" dirty="0" err="1"/>
              <a:t>Madaline</a:t>
            </a:r>
            <a:r>
              <a:rPr lang="en-US" sz="2600" dirty="0"/>
              <a:t>(supervised Learning) model consists of many </a:t>
            </a:r>
            <a:r>
              <a:rPr lang="en-US" sz="2600" dirty="0" err="1"/>
              <a:t>Adaline</a:t>
            </a:r>
            <a:r>
              <a:rPr lang="en-US" sz="2600" dirty="0"/>
              <a:t> in parallel with a single output unit. </a:t>
            </a:r>
            <a:endParaRPr lang="en-US" sz="2600" dirty="0" smtClean="0"/>
          </a:p>
          <a:p>
            <a:pPr algn="just" fontAlgn="base"/>
            <a:r>
              <a:rPr lang="en-US" sz="2600" dirty="0" smtClean="0"/>
              <a:t>The </a:t>
            </a:r>
            <a:r>
              <a:rPr lang="en-US" sz="2600" dirty="0" err="1"/>
              <a:t>Adaline</a:t>
            </a:r>
            <a:r>
              <a:rPr lang="en-US" sz="2600" dirty="0"/>
              <a:t> layer is present between the input layer and the </a:t>
            </a:r>
            <a:r>
              <a:rPr lang="en-US" sz="2600" dirty="0" err="1"/>
              <a:t>Madaline</a:t>
            </a:r>
            <a:r>
              <a:rPr lang="en-US" sz="2600" dirty="0"/>
              <a:t> layer hence </a:t>
            </a:r>
            <a:r>
              <a:rPr lang="en-US" sz="2600" dirty="0" err="1"/>
              <a:t>Adaline</a:t>
            </a:r>
            <a:r>
              <a:rPr lang="en-US" sz="2600" dirty="0"/>
              <a:t> layer is a hidden layer. </a:t>
            </a:r>
            <a:endParaRPr lang="en-US" sz="2600" dirty="0" smtClean="0"/>
          </a:p>
          <a:p>
            <a:pPr algn="just" fontAlgn="base"/>
            <a:r>
              <a:rPr lang="en-US" sz="2600" dirty="0" smtClean="0"/>
              <a:t>The </a:t>
            </a:r>
            <a:r>
              <a:rPr lang="en-US" sz="2600" dirty="0"/>
              <a:t>weights between the input layer and the hidden layer are adjusted, and the weight between the hidden layer and the output layer is fixed.</a:t>
            </a:r>
          </a:p>
          <a:p>
            <a:pPr algn="just" fontAlgn="base"/>
            <a:r>
              <a:rPr lang="en-US" sz="2600" dirty="0"/>
              <a:t>It may use the majority vote rule, the output would have an answer either true or false. </a:t>
            </a:r>
            <a:r>
              <a:rPr lang="en-US" sz="2600" dirty="0" err="1"/>
              <a:t>Adaline</a:t>
            </a:r>
            <a:r>
              <a:rPr lang="en-US" sz="2600" dirty="0"/>
              <a:t> and </a:t>
            </a:r>
            <a:r>
              <a:rPr lang="en-US" sz="2600" dirty="0" err="1"/>
              <a:t>Madaline</a:t>
            </a:r>
            <a:r>
              <a:rPr lang="en-US" sz="2600" dirty="0"/>
              <a:t> layer neurons have a bias of ‘1’ connected to them. use of multiple </a:t>
            </a:r>
            <a:r>
              <a:rPr lang="en-US" sz="2600" dirty="0" err="1"/>
              <a:t>Adaline</a:t>
            </a:r>
            <a:r>
              <a:rPr lang="en-US" sz="2600" dirty="0"/>
              <a:t> helps counter the problem of non-linear </a:t>
            </a:r>
            <a:r>
              <a:rPr lang="en-US" sz="2600" dirty="0" err="1"/>
              <a:t>separability</a:t>
            </a:r>
            <a:r>
              <a:rPr lang="en-US" sz="2600" dirty="0"/>
              <a:t>.</a:t>
            </a:r>
          </a:p>
        </p:txBody>
      </p:sp>
      <p:sp>
        <p:nvSpPr>
          <p:cNvPr id="4" name="Footer Placeholder 3">
            <a:extLst>
              <a:ext uri="{FF2B5EF4-FFF2-40B4-BE49-F238E27FC236}">
                <a16:creationId xmlns:a16="http://schemas.microsoft.com/office/drawing/2014/main" id="{44ACADFF-0DCC-41B2-9196-2462019E5A6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949A42D-4FB0-4005-B2C5-36AC28B4D0E2}"/>
              </a:ext>
            </a:extLst>
          </p:cNvPr>
          <p:cNvSpPr>
            <a:spLocks noGrp="1"/>
          </p:cNvSpPr>
          <p:nvPr>
            <p:ph type="sldNum" sz="quarter" idx="12"/>
          </p:nvPr>
        </p:nvSpPr>
        <p:spPr/>
        <p:txBody>
          <a:bodyPr/>
          <a:lstStyle/>
          <a:p>
            <a:fld id="{BB055922-87EB-483D-8474-2C9330A0D922}" type="slidenum">
              <a:rPr lang="en-US" smtClean="0"/>
              <a:t>146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2271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C5A6-4434-4EF0-AEF4-9CA632BD14EF}"/>
              </a:ext>
            </a:extLst>
          </p:cNvPr>
          <p:cNvSpPr>
            <a:spLocks noGrp="1"/>
          </p:cNvSpPr>
          <p:nvPr>
            <p:ph type="title"/>
          </p:nvPr>
        </p:nvSpPr>
        <p:spPr>
          <a:xfrm>
            <a:off x="2339752" y="274638"/>
            <a:ext cx="6347048" cy="1325562"/>
          </a:xfrm>
        </p:spPr>
        <p:txBody>
          <a:bodyPr>
            <a:normAutofit fontScale="90000"/>
          </a:bodyPr>
          <a:lstStyle/>
          <a:p>
            <a:pPr fontAlgn="base"/>
            <a:r>
              <a:rPr lang="en-IN" b="1" dirty="0" err="1"/>
              <a:t>Madaline</a:t>
            </a:r>
            <a:r>
              <a:rPr lang="en-IN" b="1" dirty="0"/>
              <a:t> (Multiple Adaptive Linear Neuron</a:t>
            </a:r>
            <a:r>
              <a:rPr lang="en-IN" b="1" dirty="0" smtClean="0"/>
              <a:t>) Network</a:t>
            </a:r>
            <a:endParaRPr lang="en-IN" b="1" dirty="0"/>
          </a:p>
        </p:txBody>
      </p:sp>
      <p:sp>
        <p:nvSpPr>
          <p:cNvPr id="3" name="Content Placeholder 2">
            <a:extLst>
              <a:ext uri="{FF2B5EF4-FFF2-40B4-BE49-F238E27FC236}">
                <a16:creationId xmlns:a16="http://schemas.microsoft.com/office/drawing/2014/main" id="{D4B2DD3E-A0F3-4801-BE9E-5171719B80BD}"/>
              </a:ext>
            </a:extLst>
          </p:cNvPr>
          <p:cNvSpPr>
            <a:spLocks noGrp="1"/>
          </p:cNvSpPr>
          <p:nvPr>
            <p:ph idx="1"/>
          </p:nvPr>
        </p:nvSpPr>
        <p:spPr>
          <a:xfrm>
            <a:off x="-36512" y="1871137"/>
            <a:ext cx="4176464" cy="4349121"/>
          </a:xfrm>
        </p:spPr>
        <p:txBody>
          <a:bodyPr>
            <a:noAutofit/>
          </a:bodyPr>
          <a:lstStyle/>
          <a:p>
            <a:pPr algn="just" fontAlgn="base"/>
            <a:r>
              <a:rPr lang="en-US" sz="2400" dirty="0" smtClean="0"/>
              <a:t>There </a:t>
            </a:r>
            <a:r>
              <a:rPr lang="en-US" sz="2400" dirty="0"/>
              <a:t>are three types of a layer present in </a:t>
            </a:r>
            <a:r>
              <a:rPr lang="en-US" sz="2400" dirty="0" err="1"/>
              <a:t>Madaline</a:t>
            </a:r>
            <a:r>
              <a:rPr lang="en-US" sz="2400" dirty="0"/>
              <a:t> First input layer contains all the input neurons, the Second hidden layer consists of an </a:t>
            </a:r>
            <a:r>
              <a:rPr lang="en-US" sz="2400" dirty="0" err="1"/>
              <a:t>adaline</a:t>
            </a:r>
            <a:r>
              <a:rPr lang="en-US" sz="2400" dirty="0"/>
              <a:t> layer, and weights between the input and hidden layers are adjustable and the third layer is the output layer the weights between hidden and output layer is fixed they are not adjustable.</a:t>
            </a:r>
          </a:p>
        </p:txBody>
      </p:sp>
      <p:sp>
        <p:nvSpPr>
          <p:cNvPr id="4" name="Footer Placeholder 3">
            <a:extLst>
              <a:ext uri="{FF2B5EF4-FFF2-40B4-BE49-F238E27FC236}">
                <a16:creationId xmlns:a16="http://schemas.microsoft.com/office/drawing/2014/main" id="{44ACADFF-0DCC-41B2-9196-2462019E5A6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949A42D-4FB0-4005-B2C5-36AC28B4D0E2}"/>
              </a:ext>
            </a:extLst>
          </p:cNvPr>
          <p:cNvSpPr>
            <a:spLocks noGrp="1"/>
          </p:cNvSpPr>
          <p:nvPr>
            <p:ph type="sldNum" sz="quarter" idx="12"/>
          </p:nvPr>
        </p:nvSpPr>
        <p:spPr/>
        <p:txBody>
          <a:bodyPr/>
          <a:lstStyle/>
          <a:p>
            <a:fld id="{BB055922-87EB-483D-8474-2C9330A0D922}" type="slidenum">
              <a:rPr lang="en-US" smtClean="0"/>
              <a:t>147</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6" name="Picture 5"/>
          <p:cNvPicPr>
            <a:picLocks noChangeAspect="1"/>
          </p:cNvPicPr>
          <p:nvPr/>
        </p:nvPicPr>
        <p:blipFill>
          <a:blip r:embed="rId3"/>
          <a:stretch>
            <a:fillRect/>
          </a:stretch>
        </p:blipFill>
        <p:spPr>
          <a:xfrm>
            <a:off x="4355976" y="1705373"/>
            <a:ext cx="4788024" cy="3638892"/>
          </a:xfrm>
          <a:prstGeom prst="rect">
            <a:avLst/>
          </a:prstGeom>
        </p:spPr>
      </p:pic>
    </p:spTree>
    <p:extLst>
      <p:ext uri="{BB962C8B-B14F-4D97-AF65-F5344CB8AC3E}">
        <p14:creationId xmlns:p14="http://schemas.microsoft.com/office/powerpoint/2010/main" val="318975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C5A6-4434-4EF0-AEF4-9CA632BD14EF}"/>
              </a:ext>
            </a:extLst>
          </p:cNvPr>
          <p:cNvSpPr>
            <a:spLocks noGrp="1"/>
          </p:cNvSpPr>
          <p:nvPr>
            <p:ph type="title"/>
          </p:nvPr>
        </p:nvSpPr>
        <p:spPr>
          <a:xfrm>
            <a:off x="2339752" y="274638"/>
            <a:ext cx="6347048" cy="1325562"/>
          </a:xfrm>
        </p:spPr>
        <p:txBody>
          <a:bodyPr>
            <a:normAutofit fontScale="90000"/>
          </a:bodyPr>
          <a:lstStyle/>
          <a:p>
            <a:pPr fontAlgn="base"/>
            <a:r>
              <a:rPr lang="en-IN" b="1" dirty="0" err="1"/>
              <a:t>Madaline</a:t>
            </a:r>
            <a:r>
              <a:rPr lang="en-IN" b="1" dirty="0"/>
              <a:t> (Multiple Adaptive Linear Neuron</a:t>
            </a:r>
            <a:r>
              <a:rPr lang="en-IN" b="1" dirty="0" smtClean="0"/>
              <a:t>) Network</a:t>
            </a:r>
            <a:endParaRPr lang="en-IN" b="1" dirty="0"/>
          </a:p>
        </p:txBody>
      </p:sp>
      <p:sp>
        <p:nvSpPr>
          <p:cNvPr id="4" name="Footer Placeholder 3">
            <a:extLst>
              <a:ext uri="{FF2B5EF4-FFF2-40B4-BE49-F238E27FC236}">
                <a16:creationId xmlns:a16="http://schemas.microsoft.com/office/drawing/2014/main" id="{44ACADFF-0DCC-41B2-9196-2462019E5A6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949A42D-4FB0-4005-B2C5-36AC28B4D0E2}"/>
              </a:ext>
            </a:extLst>
          </p:cNvPr>
          <p:cNvSpPr>
            <a:spLocks noGrp="1"/>
          </p:cNvSpPr>
          <p:nvPr>
            <p:ph type="sldNum" sz="quarter" idx="12"/>
          </p:nvPr>
        </p:nvSpPr>
        <p:spPr/>
        <p:txBody>
          <a:bodyPr/>
          <a:lstStyle/>
          <a:p>
            <a:fld id="{BB055922-87EB-483D-8474-2C9330A0D922}" type="slidenum">
              <a:rPr lang="en-US" smtClean="0"/>
              <a:t>148</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9" name="Picture 8"/>
          <p:cNvPicPr>
            <a:picLocks noChangeAspect="1"/>
          </p:cNvPicPr>
          <p:nvPr/>
        </p:nvPicPr>
        <p:blipFill>
          <a:blip r:embed="rId3"/>
          <a:stretch>
            <a:fillRect/>
          </a:stretch>
        </p:blipFill>
        <p:spPr>
          <a:xfrm>
            <a:off x="323528" y="1768894"/>
            <a:ext cx="8696325" cy="4883816"/>
          </a:xfrm>
          <a:prstGeom prst="rect">
            <a:avLst/>
          </a:prstGeom>
        </p:spPr>
      </p:pic>
    </p:spTree>
    <p:extLst>
      <p:ext uri="{BB962C8B-B14F-4D97-AF65-F5344CB8AC3E}">
        <p14:creationId xmlns:p14="http://schemas.microsoft.com/office/powerpoint/2010/main" val="25571440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C5A6-4434-4EF0-AEF4-9CA632BD14EF}"/>
              </a:ext>
            </a:extLst>
          </p:cNvPr>
          <p:cNvSpPr>
            <a:spLocks noGrp="1"/>
          </p:cNvSpPr>
          <p:nvPr>
            <p:ph type="title"/>
          </p:nvPr>
        </p:nvSpPr>
        <p:spPr>
          <a:xfrm>
            <a:off x="2339752" y="274638"/>
            <a:ext cx="6347048" cy="1325562"/>
          </a:xfrm>
        </p:spPr>
        <p:txBody>
          <a:bodyPr>
            <a:normAutofit fontScale="90000"/>
          </a:bodyPr>
          <a:lstStyle/>
          <a:p>
            <a:pPr fontAlgn="base"/>
            <a:r>
              <a:rPr lang="en-IN" b="1" dirty="0" err="1"/>
              <a:t>Madaline</a:t>
            </a:r>
            <a:r>
              <a:rPr lang="en-IN" b="1" dirty="0"/>
              <a:t> (Multiple Adaptive Linear Neuron</a:t>
            </a:r>
            <a:r>
              <a:rPr lang="en-IN" b="1" dirty="0" smtClean="0"/>
              <a:t>) Network</a:t>
            </a:r>
            <a:endParaRPr lang="en-IN" b="1" dirty="0"/>
          </a:p>
        </p:txBody>
      </p:sp>
      <p:sp>
        <p:nvSpPr>
          <p:cNvPr id="4" name="Footer Placeholder 3">
            <a:extLst>
              <a:ext uri="{FF2B5EF4-FFF2-40B4-BE49-F238E27FC236}">
                <a16:creationId xmlns:a16="http://schemas.microsoft.com/office/drawing/2014/main" id="{44ACADFF-0DCC-41B2-9196-2462019E5A6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949A42D-4FB0-4005-B2C5-36AC28B4D0E2}"/>
              </a:ext>
            </a:extLst>
          </p:cNvPr>
          <p:cNvSpPr>
            <a:spLocks noGrp="1"/>
          </p:cNvSpPr>
          <p:nvPr>
            <p:ph type="sldNum" sz="quarter" idx="12"/>
          </p:nvPr>
        </p:nvSpPr>
        <p:spPr/>
        <p:txBody>
          <a:bodyPr/>
          <a:lstStyle/>
          <a:p>
            <a:fld id="{BB055922-87EB-483D-8474-2C9330A0D922}" type="slidenum">
              <a:rPr lang="en-US" smtClean="0"/>
              <a:t>149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3" name="Picture 2"/>
          <p:cNvPicPr>
            <a:picLocks noChangeAspect="1"/>
          </p:cNvPicPr>
          <p:nvPr/>
        </p:nvPicPr>
        <p:blipFill>
          <a:blip r:embed="rId3"/>
          <a:stretch>
            <a:fillRect/>
          </a:stretch>
        </p:blipFill>
        <p:spPr>
          <a:xfrm>
            <a:off x="4571985" y="3428991"/>
            <a:ext cx="30" cy="18"/>
          </a:xfrm>
          <a:prstGeom prst="rect">
            <a:avLst/>
          </a:prstGeom>
        </p:spPr>
      </p:pic>
      <p:pic>
        <p:nvPicPr>
          <p:cNvPr id="6" name="Picture 5"/>
          <p:cNvPicPr>
            <a:picLocks noChangeAspect="1"/>
          </p:cNvPicPr>
          <p:nvPr/>
        </p:nvPicPr>
        <p:blipFill>
          <a:blip r:embed="rId4"/>
          <a:stretch>
            <a:fillRect/>
          </a:stretch>
        </p:blipFill>
        <p:spPr>
          <a:xfrm>
            <a:off x="899592" y="1871137"/>
            <a:ext cx="7704856" cy="4557592"/>
          </a:xfrm>
          <a:prstGeom prst="rect">
            <a:avLst/>
          </a:prstGeom>
        </p:spPr>
      </p:pic>
    </p:spTree>
    <p:extLst>
      <p:ext uri="{BB962C8B-B14F-4D97-AF65-F5344CB8AC3E}">
        <p14:creationId xmlns:p14="http://schemas.microsoft.com/office/powerpoint/2010/main" val="37808207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571987" y="3863174"/>
            <a:ext cx="26" cy="14"/>
          </a:xfrm>
          <a:prstGeom prst="rect">
            <a:avLst/>
          </a:prstGeom>
        </p:spPr>
      </p:pic>
      <p:sp>
        <p:nvSpPr>
          <p:cNvPr id="4" name="Footer Placeholder 3">
            <a:extLst>
              <a:ext uri="{FF2B5EF4-FFF2-40B4-BE49-F238E27FC236}">
                <a16:creationId xmlns:a16="http://schemas.microsoft.com/office/drawing/2014/main" id="{371D3198-5771-4983-A2DA-CC67DB97CFFE}"/>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AD68AEF-AC67-4255-994D-6538679EBAAB}"/>
              </a:ext>
            </a:extLst>
          </p:cNvPr>
          <p:cNvSpPr>
            <a:spLocks noGrp="1"/>
          </p:cNvSpPr>
          <p:nvPr>
            <p:ph type="sldNum" sz="quarter" idx="12"/>
          </p:nvPr>
        </p:nvSpPr>
        <p:spPr/>
        <p:txBody>
          <a:bodyPr/>
          <a:lstStyle/>
          <a:p>
            <a:fld id="{BB055922-87EB-483D-8474-2C9330A0D922}" type="slidenum">
              <a:rPr lang="en-US" smtClean="0"/>
              <a:t>15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10" name="Picture 9"/>
          <p:cNvPicPr>
            <a:picLocks noChangeAspect="1"/>
          </p:cNvPicPr>
          <p:nvPr/>
        </p:nvPicPr>
        <p:blipFill>
          <a:blip r:embed="rId4"/>
          <a:stretch>
            <a:fillRect/>
          </a:stretch>
        </p:blipFill>
        <p:spPr>
          <a:xfrm>
            <a:off x="1619672" y="1769396"/>
            <a:ext cx="7305675" cy="4057650"/>
          </a:xfrm>
          <a:prstGeom prst="rect">
            <a:avLst/>
          </a:prstGeom>
        </p:spPr>
      </p:pic>
    </p:spTree>
    <p:extLst>
      <p:ext uri="{BB962C8B-B14F-4D97-AF65-F5344CB8AC3E}">
        <p14:creationId xmlns:p14="http://schemas.microsoft.com/office/powerpoint/2010/main" val="421195816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C5A6-4434-4EF0-AEF4-9CA632BD14EF}"/>
              </a:ext>
            </a:extLst>
          </p:cNvPr>
          <p:cNvSpPr>
            <a:spLocks noGrp="1"/>
          </p:cNvSpPr>
          <p:nvPr>
            <p:ph type="title"/>
          </p:nvPr>
        </p:nvSpPr>
        <p:spPr>
          <a:xfrm>
            <a:off x="2555776" y="172897"/>
            <a:ext cx="6347048" cy="1325562"/>
          </a:xfrm>
        </p:spPr>
        <p:txBody>
          <a:bodyPr>
            <a:normAutofit/>
          </a:bodyPr>
          <a:lstStyle/>
          <a:p>
            <a:pPr algn="l" fontAlgn="base"/>
            <a:r>
              <a:rPr lang="en-US" sz="1800" b="1" dirty="0"/>
              <a:t>Problem: Using the </a:t>
            </a:r>
            <a:r>
              <a:rPr lang="en-US" sz="1800" b="1" dirty="0" err="1"/>
              <a:t>Madaline</a:t>
            </a:r>
            <a:r>
              <a:rPr lang="en-US" sz="1800" b="1" dirty="0"/>
              <a:t> network, implement XOR function with bipolar inputs and targets. Assume </a:t>
            </a:r>
            <a:r>
              <a:rPr lang="en-US" sz="1800" b="1" dirty="0" smtClean="0"/>
              <a:t>the required parameter </a:t>
            </a:r>
            <a:r>
              <a:rPr lang="en-US" sz="1800" b="1" dirty="0"/>
              <a:t>for the training of the network.</a:t>
            </a:r>
            <a:endParaRPr lang="en-IN" sz="1800" b="1" dirty="0"/>
          </a:p>
        </p:txBody>
      </p:sp>
      <p:sp>
        <p:nvSpPr>
          <p:cNvPr id="4" name="Footer Placeholder 3">
            <a:extLst>
              <a:ext uri="{FF2B5EF4-FFF2-40B4-BE49-F238E27FC236}">
                <a16:creationId xmlns:a16="http://schemas.microsoft.com/office/drawing/2014/main" id="{44ACADFF-0DCC-41B2-9196-2462019E5A6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949A42D-4FB0-4005-B2C5-36AC28B4D0E2}"/>
              </a:ext>
            </a:extLst>
          </p:cNvPr>
          <p:cNvSpPr>
            <a:spLocks noGrp="1"/>
          </p:cNvSpPr>
          <p:nvPr>
            <p:ph type="sldNum" sz="quarter" idx="12"/>
          </p:nvPr>
        </p:nvSpPr>
        <p:spPr/>
        <p:txBody>
          <a:bodyPr/>
          <a:lstStyle/>
          <a:p>
            <a:fld id="{BB055922-87EB-483D-8474-2C9330A0D922}" type="slidenum">
              <a:rPr lang="en-US" smtClean="0"/>
              <a:t>150</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3" name="Picture 2"/>
          <p:cNvPicPr>
            <a:picLocks noChangeAspect="1"/>
          </p:cNvPicPr>
          <p:nvPr/>
        </p:nvPicPr>
        <p:blipFill>
          <a:blip r:embed="rId3"/>
          <a:stretch>
            <a:fillRect/>
          </a:stretch>
        </p:blipFill>
        <p:spPr>
          <a:xfrm>
            <a:off x="4571985" y="3428991"/>
            <a:ext cx="30" cy="18"/>
          </a:xfrm>
          <a:prstGeom prst="rect">
            <a:avLst/>
          </a:prstGeom>
        </p:spPr>
      </p:pic>
      <p:sp>
        <p:nvSpPr>
          <p:cNvPr id="7" name="Rectangle 6"/>
          <p:cNvSpPr/>
          <p:nvPr/>
        </p:nvSpPr>
        <p:spPr>
          <a:xfrm>
            <a:off x="2398033" y="1356701"/>
            <a:ext cx="3829959" cy="369332"/>
          </a:xfrm>
          <a:prstGeom prst="rect">
            <a:avLst/>
          </a:prstGeom>
        </p:spPr>
        <p:txBody>
          <a:bodyPr wrap="none">
            <a:spAutoFit/>
          </a:bodyPr>
          <a:lstStyle/>
          <a:p>
            <a:pPr fontAlgn="base">
              <a:buFont typeface="Arial" panose="020B0604020202020204" pitchFamily="34" charset="0"/>
              <a:buChar char="•"/>
            </a:pPr>
            <a:r>
              <a:rPr lang="en-US" dirty="0">
                <a:solidFill>
                  <a:srgbClr val="273239"/>
                </a:solidFill>
                <a:latin typeface="Nunito"/>
              </a:rPr>
              <a:t> Training pattern for XOR function :</a:t>
            </a:r>
            <a:endParaRPr lang="en-US" b="0" i="0" dirty="0">
              <a:solidFill>
                <a:srgbClr val="273239"/>
              </a:solidFill>
              <a:effectLst/>
              <a:latin typeface="Nunito"/>
            </a:endParaRPr>
          </a:p>
        </p:txBody>
      </p:sp>
      <p:pic>
        <p:nvPicPr>
          <p:cNvPr id="9" name="Picture 8"/>
          <p:cNvPicPr>
            <a:picLocks noChangeAspect="1"/>
          </p:cNvPicPr>
          <p:nvPr/>
        </p:nvPicPr>
        <p:blipFill>
          <a:blip r:embed="rId4"/>
          <a:stretch>
            <a:fillRect/>
          </a:stretch>
        </p:blipFill>
        <p:spPr>
          <a:xfrm>
            <a:off x="444417" y="1860460"/>
            <a:ext cx="4428100" cy="4523725"/>
          </a:xfrm>
          <a:prstGeom prst="rect">
            <a:avLst/>
          </a:prstGeom>
        </p:spPr>
      </p:pic>
      <p:pic>
        <p:nvPicPr>
          <p:cNvPr id="6" name="Picture 5"/>
          <p:cNvPicPr>
            <a:picLocks noChangeAspect="1"/>
          </p:cNvPicPr>
          <p:nvPr/>
        </p:nvPicPr>
        <p:blipFill>
          <a:blip r:embed="rId5"/>
          <a:stretch>
            <a:fillRect/>
          </a:stretch>
        </p:blipFill>
        <p:spPr>
          <a:xfrm>
            <a:off x="4571985" y="1777003"/>
            <a:ext cx="4476716" cy="3740229"/>
          </a:xfrm>
          <a:prstGeom prst="rect">
            <a:avLst/>
          </a:prstGeom>
        </p:spPr>
      </p:pic>
    </p:spTree>
    <p:extLst>
      <p:ext uri="{BB962C8B-B14F-4D97-AF65-F5344CB8AC3E}">
        <p14:creationId xmlns:p14="http://schemas.microsoft.com/office/powerpoint/2010/main" val="112777061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C5A6-4434-4EF0-AEF4-9CA632BD14EF}"/>
              </a:ext>
            </a:extLst>
          </p:cNvPr>
          <p:cNvSpPr>
            <a:spLocks noGrp="1"/>
          </p:cNvSpPr>
          <p:nvPr>
            <p:ph type="title"/>
          </p:nvPr>
        </p:nvSpPr>
        <p:spPr>
          <a:xfrm>
            <a:off x="2555776" y="172897"/>
            <a:ext cx="6347048" cy="1325562"/>
          </a:xfrm>
        </p:spPr>
        <p:txBody>
          <a:bodyPr>
            <a:normAutofit/>
          </a:bodyPr>
          <a:lstStyle/>
          <a:p>
            <a:pPr algn="l" fontAlgn="base"/>
            <a:r>
              <a:rPr lang="en-US" sz="1800" b="1" dirty="0"/>
              <a:t>Problem: Using the </a:t>
            </a:r>
            <a:r>
              <a:rPr lang="en-US" sz="1800" b="1" dirty="0" err="1"/>
              <a:t>Madaline</a:t>
            </a:r>
            <a:r>
              <a:rPr lang="en-US" sz="1800" b="1" dirty="0"/>
              <a:t> network, implement XOR function with bipolar inputs and targets. Assume </a:t>
            </a:r>
            <a:r>
              <a:rPr lang="en-US" sz="1800" b="1" dirty="0" smtClean="0"/>
              <a:t>the required parameter </a:t>
            </a:r>
            <a:r>
              <a:rPr lang="en-US" sz="1800" b="1" dirty="0"/>
              <a:t>for the training of the network.</a:t>
            </a:r>
            <a:endParaRPr lang="en-IN" sz="1800" b="1" dirty="0"/>
          </a:p>
        </p:txBody>
      </p:sp>
      <p:sp>
        <p:nvSpPr>
          <p:cNvPr id="4" name="Footer Placeholder 3">
            <a:extLst>
              <a:ext uri="{FF2B5EF4-FFF2-40B4-BE49-F238E27FC236}">
                <a16:creationId xmlns:a16="http://schemas.microsoft.com/office/drawing/2014/main" id="{44ACADFF-0DCC-41B2-9196-2462019E5A6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949A42D-4FB0-4005-B2C5-36AC28B4D0E2}"/>
              </a:ext>
            </a:extLst>
          </p:cNvPr>
          <p:cNvSpPr>
            <a:spLocks noGrp="1"/>
          </p:cNvSpPr>
          <p:nvPr>
            <p:ph type="sldNum" sz="quarter" idx="12"/>
          </p:nvPr>
        </p:nvSpPr>
        <p:spPr/>
        <p:txBody>
          <a:bodyPr/>
          <a:lstStyle/>
          <a:p>
            <a:fld id="{BB055922-87EB-483D-8474-2C9330A0D922}" type="slidenum">
              <a:rPr lang="en-US" smtClean="0"/>
              <a:t>151</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3" name="Picture 2"/>
          <p:cNvPicPr>
            <a:picLocks noChangeAspect="1"/>
          </p:cNvPicPr>
          <p:nvPr/>
        </p:nvPicPr>
        <p:blipFill>
          <a:blip r:embed="rId4"/>
          <a:stretch>
            <a:fillRect/>
          </a:stretch>
        </p:blipFill>
        <p:spPr>
          <a:xfrm>
            <a:off x="4571985" y="3428991"/>
            <a:ext cx="30" cy="18"/>
          </a:xfrm>
          <a:prstGeom prst="rect">
            <a:avLst/>
          </a:prstGeom>
        </p:spPr>
      </p:pic>
      <p:pic>
        <p:nvPicPr>
          <p:cNvPr id="7" name="Picture 6"/>
          <p:cNvPicPr>
            <a:picLocks noChangeAspect="1"/>
          </p:cNvPicPr>
          <p:nvPr/>
        </p:nvPicPr>
        <p:blipFill>
          <a:blip r:embed="rId5"/>
          <a:stretch>
            <a:fillRect/>
          </a:stretch>
        </p:blipFill>
        <p:spPr>
          <a:xfrm>
            <a:off x="95959" y="1916832"/>
            <a:ext cx="3127445" cy="2611885"/>
          </a:xfrm>
          <a:prstGeom prst="rect">
            <a:avLst/>
          </a:prstGeom>
        </p:spPr>
      </p:pic>
      <p:pic>
        <p:nvPicPr>
          <p:cNvPr id="10" name="Picture 9"/>
          <p:cNvPicPr>
            <a:picLocks noChangeAspect="1"/>
          </p:cNvPicPr>
          <p:nvPr/>
        </p:nvPicPr>
        <p:blipFill>
          <a:blip r:embed="rId6"/>
          <a:stretch>
            <a:fillRect/>
          </a:stretch>
        </p:blipFill>
        <p:spPr>
          <a:xfrm>
            <a:off x="6810774" y="3642266"/>
            <a:ext cx="2333226" cy="878271"/>
          </a:xfrm>
          <a:prstGeom prst="rect">
            <a:avLst/>
          </a:prstGeom>
        </p:spPr>
      </p:pic>
      <p:pic>
        <p:nvPicPr>
          <p:cNvPr id="11" name="Picture 10"/>
          <p:cNvPicPr>
            <a:picLocks noChangeAspect="1"/>
          </p:cNvPicPr>
          <p:nvPr/>
        </p:nvPicPr>
        <p:blipFill>
          <a:blip r:embed="rId7"/>
          <a:stretch>
            <a:fillRect/>
          </a:stretch>
        </p:blipFill>
        <p:spPr>
          <a:xfrm>
            <a:off x="3291533" y="1249193"/>
            <a:ext cx="5749280" cy="1735602"/>
          </a:xfrm>
          <a:prstGeom prst="rect">
            <a:avLst/>
          </a:prstGeom>
        </p:spPr>
      </p:pic>
      <p:pic>
        <p:nvPicPr>
          <p:cNvPr id="12" name="Picture 11"/>
          <p:cNvPicPr>
            <a:picLocks noChangeAspect="1"/>
          </p:cNvPicPr>
          <p:nvPr/>
        </p:nvPicPr>
        <p:blipFill>
          <a:blip r:embed="rId8"/>
          <a:stretch>
            <a:fillRect/>
          </a:stretch>
        </p:blipFill>
        <p:spPr>
          <a:xfrm>
            <a:off x="3707904" y="3176568"/>
            <a:ext cx="5332910" cy="396447"/>
          </a:xfrm>
          <a:prstGeom prst="rect">
            <a:avLst/>
          </a:prstGeom>
        </p:spPr>
      </p:pic>
      <p:pic>
        <p:nvPicPr>
          <p:cNvPr id="13" name="Picture 12"/>
          <p:cNvPicPr>
            <a:picLocks noChangeAspect="1"/>
          </p:cNvPicPr>
          <p:nvPr/>
        </p:nvPicPr>
        <p:blipFill>
          <a:blip r:embed="rId9"/>
          <a:stretch>
            <a:fillRect/>
          </a:stretch>
        </p:blipFill>
        <p:spPr>
          <a:xfrm>
            <a:off x="2266806" y="3789064"/>
            <a:ext cx="4829001" cy="731473"/>
          </a:xfrm>
          <a:prstGeom prst="rect">
            <a:avLst/>
          </a:prstGeom>
        </p:spPr>
      </p:pic>
      <p:pic>
        <p:nvPicPr>
          <p:cNvPr id="14" name="Picture 13"/>
          <p:cNvPicPr>
            <a:picLocks noChangeAspect="1"/>
          </p:cNvPicPr>
          <p:nvPr/>
        </p:nvPicPr>
        <p:blipFill>
          <a:blip r:embed="rId10"/>
          <a:stretch>
            <a:fillRect/>
          </a:stretch>
        </p:blipFill>
        <p:spPr>
          <a:xfrm>
            <a:off x="2915816" y="4608303"/>
            <a:ext cx="2467321" cy="320018"/>
          </a:xfrm>
          <a:prstGeom prst="rect">
            <a:avLst/>
          </a:prstGeom>
        </p:spPr>
      </p:pic>
      <p:pic>
        <p:nvPicPr>
          <p:cNvPr id="15" name="Picture 14"/>
          <p:cNvPicPr>
            <a:picLocks noChangeAspect="1"/>
          </p:cNvPicPr>
          <p:nvPr/>
        </p:nvPicPr>
        <p:blipFill>
          <a:blip r:embed="rId11"/>
          <a:stretch>
            <a:fillRect/>
          </a:stretch>
        </p:blipFill>
        <p:spPr>
          <a:xfrm>
            <a:off x="2195735" y="5016088"/>
            <a:ext cx="5201987" cy="766802"/>
          </a:xfrm>
          <a:prstGeom prst="rect">
            <a:avLst/>
          </a:prstGeom>
        </p:spPr>
      </p:pic>
      <p:pic>
        <p:nvPicPr>
          <p:cNvPr id="16" name="Picture 15"/>
          <p:cNvPicPr>
            <a:picLocks noChangeAspect="1"/>
          </p:cNvPicPr>
          <p:nvPr/>
        </p:nvPicPr>
        <p:blipFill>
          <a:blip r:embed="rId12"/>
          <a:stretch>
            <a:fillRect/>
          </a:stretch>
        </p:blipFill>
        <p:spPr>
          <a:xfrm>
            <a:off x="2879397" y="5801789"/>
            <a:ext cx="2136698" cy="468471"/>
          </a:xfrm>
          <a:prstGeom prst="rect">
            <a:avLst/>
          </a:prstGeom>
        </p:spPr>
      </p:pic>
    </p:spTree>
    <p:extLst>
      <p:ext uri="{BB962C8B-B14F-4D97-AF65-F5344CB8AC3E}">
        <p14:creationId xmlns:p14="http://schemas.microsoft.com/office/powerpoint/2010/main" val="368944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C5A6-4434-4EF0-AEF4-9CA632BD14EF}"/>
              </a:ext>
            </a:extLst>
          </p:cNvPr>
          <p:cNvSpPr>
            <a:spLocks noGrp="1"/>
          </p:cNvSpPr>
          <p:nvPr>
            <p:ph type="title"/>
          </p:nvPr>
        </p:nvSpPr>
        <p:spPr>
          <a:xfrm>
            <a:off x="1763688" y="-23022"/>
            <a:ext cx="7139136" cy="1325562"/>
          </a:xfrm>
        </p:spPr>
        <p:txBody>
          <a:bodyPr>
            <a:normAutofit/>
          </a:bodyPr>
          <a:lstStyle/>
          <a:p>
            <a:pPr algn="l" fontAlgn="base"/>
            <a:r>
              <a:rPr lang="en-US" sz="1800" b="1" dirty="0"/>
              <a:t>Problem: Using the </a:t>
            </a:r>
            <a:r>
              <a:rPr lang="en-US" sz="1800" b="1" dirty="0" err="1"/>
              <a:t>Madaline</a:t>
            </a:r>
            <a:r>
              <a:rPr lang="en-US" sz="1800" b="1" dirty="0"/>
              <a:t> network, implement XOR function with bipolar inputs and targets. Assume </a:t>
            </a:r>
            <a:r>
              <a:rPr lang="en-US" sz="1800" b="1" dirty="0" smtClean="0"/>
              <a:t>the required parameter </a:t>
            </a:r>
            <a:r>
              <a:rPr lang="en-US" sz="1800" b="1" dirty="0"/>
              <a:t>for the training of the network.</a:t>
            </a:r>
            <a:endParaRPr lang="en-IN" sz="1800" b="1" dirty="0"/>
          </a:p>
        </p:txBody>
      </p:sp>
      <p:sp>
        <p:nvSpPr>
          <p:cNvPr id="4" name="Footer Placeholder 3">
            <a:extLst>
              <a:ext uri="{FF2B5EF4-FFF2-40B4-BE49-F238E27FC236}">
                <a16:creationId xmlns:a16="http://schemas.microsoft.com/office/drawing/2014/main" id="{44ACADFF-0DCC-41B2-9196-2462019E5A6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949A42D-4FB0-4005-B2C5-36AC28B4D0E2}"/>
              </a:ext>
            </a:extLst>
          </p:cNvPr>
          <p:cNvSpPr>
            <a:spLocks noGrp="1"/>
          </p:cNvSpPr>
          <p:nvPr>
            <p:ph type="sldNum" sz="quarter" idx="12"/>
          </p:nvPr>
        </p:nvSpPr>
        <p:spPr/>
        <p:txBody>
          <a:bodyPr/>
          <a:lstStyle/>
          <a:p>
            <a:fld id="{BB055922-87EB-483D-8474-2C9330A0D922}" type="slidenum">
              <a:rPr lang="en-US" smtClean="0"/>
              <a:t>152</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72898"/>
            <a:ext cx="1440160" cy="1039734"/>
          </a:xfrm>
          <a:prstGeom prst="rect">
            <a:avLst/>
          </a:prstGeom>
        </p:spPr>
      </p:pic>
      <p:pic>
        <p:nvPicPr>
          <p:cNvPr id="3" name="Picture 2"/>
          <p:cNvPicPr>
            <a:picLocks noChangeAspect="1"/>
          </p:cNvPicPr>
          <p:nvPr/>
        </p:nvPicPr>
        <p:blipFill>
          <a:blip r:embed="rId3"/>
          <a:stretch>
            <a:fillRect/>
          </a:stretch>
        </p:blipFill>
        <p:spPr>
          <a:xfrm>
            <a:off x="4571985" y="3428991"/>
            <a:ext cx="30" cy="18"/>
          </a:xfrm>
          <a:prstGeom prst="rect">
            <a:avLst/>
          </a:prstGeom>
        </p:spPr>
      </p:pic>
      <p:pic>
        <p:nvPicPr>
          <p:cNvPr id="9" name="Picture 8"/>
          <p:cNvPicPr>
            <a:picLocks noChangeAspect="1"/>
          </p:cNvPicPr>
          <p:nvPr/>
        </p:nvPicPr>
        <p:blipFill>
          <a:blip r:embed="rId4"/>
          <a:stretch>
            <a:fillRect/>
          </a:stretch>
        </p:blipFill>
        <p:spPr>
          <a:xfrm>
            <a:off x="1763688" y="1124744"/>
            <a:ext cx="7272808" cy="1396684"/>
          </a:xfrm>
          <a:prstGeom prst="rect">
            <a:avLst/>
          </a:prstGeom>
        </p:spPr>
      </p:pic>
      <p:pic>
        <p:nvPicPr>
          <p:cNvPr id="10" name="Picture 9"/>
          <p:cNvPicPr>
            <a:picLocks noChangeAspect="1"/>
          </p:cNvPicPr>
          <p:nvPr/>
        </p:nvPicPr>
        <p:blipFill>
          <a:blip r:embed="rId5"/>
          <a:stretch>
            <a:fillRect/>
          </a:stretch>
        </p:blipFill>
        <p:spPr>
          <a:xfrm>
            <a:off x="1619673" y="2431964"/>
            <a:ext cx="7309608" cy="492980"/>
          </a:xfrm>
          <a:prstGeom prst="rect">
            <a:avLst/>
          </a:prstGeom>
        </p:spPr>
      </p:pic>
      <p:pic>
        <p:nvPicPr>
          <p:cNvPr id="11" name="Picture 10"/>
          <p:cNvPicPr>
            <a:picLocks noChangeAspect="1"/>
          </p:cNvPicPr>
          <p:nvPr/>
        </p:nvPicPr>
        <p:blipFill>
          <a:blip r:embed="rId6"/>
          <a:stretch>
            <a:fillRect/>
          </a:stretch>
        </p:blipFill>
        <p:spPr>
          <a:xfrm>
            <a:off x="1907704" y="2920622"/>
            <a:ext cx="6696744" cy="427168"/>
          </a:xfrm>
          <a:prstGeom prst="rect">
            <a:avLst/>
          </a:prstGeom>
        </p:spPr>
      </p:pic>
      <p:pic>
        <p:nvPicPr>
          <p:cNvPr id="12" name="Picture 11"/>
          <p:cNvPicPr>
            <a:picLocks noChangeAspect="1"/>
          </p:cNvPicPr>
          <p:nvPr/>
        </p:nvPicPr>
        <p:blipFill>
          <a:blip r:embed="rId7"/>
          <a:stretch>
            <a:fillRect/>
          </a:stretch>
        </p:blipFill>
        <p:spPr>
          <a:xfrm>
            <a:off x="1979712" y="3363561"/>
            <a:ext cx="6552728" cy="469024"/>
          </a:xfrm>
          <a:prstGeom prst="rect">
            <a:avLst/>
          </a:prstGeom>
        </p:spPr>
      </p:pic>
      <p:pic>
        <p:nvPicPr>
          <p:cNvPr id="13" name="Picture 12"/>
          <p:cNvPicPr>
            <a:picLocks noChangeAspect="1"/>
          </p:cNvPicPr>
          <p:nvPr/>
        </p:nvPicPr>
        <p:blipFill>
          <a:blip r:embed="rId8"/>
          <a:stretch>
            <a:fillRect/>
          </a:stretch>
        </p:blipFill>
        <p:spPr>
          <a:xfrm>
            <a:off x="1907704" y="3878016"/>
            <a:ext cx="7036413" cy="362251"/>
          </a:xfrm>
          <a:prstGeom prst="rect">
            <a:avLst/>
          </a:prstGeom>
        </p:spPr>
      </p:pic>
      <p:pic>
        <p:nvPicPr>
          <p:cNvPr id="14" name="Picture 13"/>
          <p:cNvPicPr>
            <a:picLocks noChangeAspect="1"/>
          </p:cNvPicPr>
          <p:nvPr/>
        </p:nvPicPr>
        <p:blipFill>
          <a:blip r:embed="rId9"/>
          <a:stretch>
            <a:fillRect/>
          </a:stretch>
        </p:blipFill>
        <p:spPr>
          <a:xfrm>
            <a:off x="2001140" y="4406374"/>
            <a:ext cx="6603308" cy="306445"/>
          </a:xfrm>
          <a:prstGeom prst="rect">
            <a:avLst/>
          </a:prstGeom>
        </p:spPr>
      </p:pic>
      <p:pic>
        <p:nvPicPr>
          <p:cNvPr id="15" name="Picture 14"/>
          <p:cNvPicPr>
            <a:picLocks noChangeAspect="1"/>
          </p:cNvPicPr>
          <p:nvPr/>
        </p:nvPicPr>
        <p:blipFill>
          <a:blip r:embed="rId10"/>
          <a:stretch>
            <a:fillRect/>
          </a:stretch>
        </p:blipFill>
        <p:spPr>
          <a:xfrm>
            <a:off x="1979712" y="4851886"/>
            <a:ext cx="6624736" cy="523596"/>
          </a:xfrm>
          <a:prstGeom prst="rect">
            <a:avLst/>
          </a:prstGeom>
        </p:spPr>
      </p:pic>
      <p:pic>
        <p:nvPicPr>
          <p:cNvPr id="16" name="Picture 15"/>
          <p:cNvPicPr>
            <a:picLocks noChangeAspect="1"/>
          </p:cNvPicPr>
          <p:nvPr/>
        </p:nvPicPr>
        <p:blipFill>
          <a:blip r:embed="rId11"/>
          <a:stretch>
            <a:fillRect/>
          </a:stretch>
        </p:blipFill>
        <p:spPr>
          <a:xfrm>
            <a:off x="2989456" y="5290300"/>
            <a:ext cx="4822904" cy="1107775"/>
          </a:xfrm>
          <a:prstGeom prst="rect">
            <a:avLst/>
          </a:prstGeom>
        </p:spPr>
      </p:pic>
    </p:spTree>
    <p:extLst>
      <p:ext uri="{BB962C8B-B14F-4D97-AF65-F5344CB8AC3E}">
        <p14:creationId xmlns:p14="http://schemas.microsoft.com/office/powerpoint/2010/main" val="350040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153</a:t>
            </a:fld>
            <a:endParaRPr lang="en-US"/>
          </a:p>
        </p:txBody>
      </p:sp>
      <p:pic>
        <p:nvPicPr>
          <p:cNvPr id="6" name="Picture 5"/>
          <p:cNvPicPr>
            <a:picLocks noChangeAspect="1"/>
          </p:cNvPicPr>
          <p:nvPr/>
        </p:nvPicPr>
        <p:blipFill>
          <a:blip r:embed="rId2"/>
          <a:stretch>
            <a:fillRect/>
          </a:stretch>
        </p:blipFill>
        <p:spPr>
          <a:xfrm>
            <a:off x="35496" y="44624"/>
            <a:ext cx="9091251" cy="6624736"/>
          </a:xfrm>
          <a:prstGeom prst="rect">
            <a:avLst/>
          </a:prstGeom>
        </p:spPr>
      </p:pic>
    </p:spTree>
    <p:extLst>
      <p:ext uri="{BB962C8B-B14F-4D97-AF65-F5344CB8AC3E}">
        <p14:creationId xmlns:p14="http://schemas.microsoft.com/office/powerpoint/2010/main" val="3087145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571987" y="3863174"/>
            <a:ext cx="26" cy="14"/>
          </a:xfrm>
          <a:prstGeom prst="rect">
            <a:avLst/>
          </a:prstGeom>
        </p:spPr>
      </p:pic>
      <p:sp>
        <p:nvSpPr>
          <p:cNvPr id="4" name="Footer Placeholder 3">
            <a:extLst>
              <a:ext uri="{FF2B5EF4-FFF2-40B4-BE49-F238E27FC236}">
                <a16:creationId xmlns:a16="http://schemas.microsoft.com/office/drawing/2014/main" id="{371D3198-5771-4983-A2DA-CC67DB97CFFE}"/>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AD68AEF-AC67-4255-994D-6538679EBAAB}"/>
              </a:ext>
            </a:extLst>
          </p:cNvPr>
          <p:cNvSpPr>
            <a:spLocks noGrp="1"/>
          </p:cNvSpPr>
          <p:nvPr>
            <p:ph type="sldNum" sz="quarter" idx="12"/>
          </p:nvPr>
        </p:nvSpPr>
        <p:spPr/>
        <p:txBody>
          <a:bodyPr/>
          <a:lstStyle/>
          <a:p>
            <a:fld id="{BB055922-87EB-483D-8474-2C9330A0D922}" type="slidenum">
              <a:rPr lang="en-US" smtClean="0"/>
              <a:t>16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3" name="Picture 2"/>
          <p:cNvPicPr>
            <a:picLocks noChangeAspect="1"/>
          </p:cNvPicPr>
          <p:nvPr/>
        </p:nvPicPr>
        <p:blipFill>
          <a:blip r:embed="rId4"/>
          <a:stretch>
            <a:fillRect/>
          </a:stretch>
        </p:blipFill>
        <p:spPr>
          <a:xfrm>
            <a:off x="4571986" y="3428992"/>
            <a:ext cx="28" cy="15"/>
          </a:xfrm>
          <a:prstGeom prst="rect">
            <a:avLst/>
          </a:prstGeom>
        </p:spPr>
      </p:pic>
      <p:pic>
        <p:nvPicPr>
          <p:cNvPr id="8" name="Picture 7"/>
          <p:cNvPicPr>
            <a:picLocks noChangeAspect="1"/>
          </p:cNvPicPr>
          <p:nvPr/>
        </p:nvPicPr>
        <p:blipFill>
          <a:blip r:embed="rId5"/>
          <a:stretch>
            <a:fillRect/>
          </a:stretch>
        </p:blipFill>
        <p:spPr>
          <a:xfrm>
            <a:off x="2359716" y="1795865"/>
            <a:ext cx="6483207" cy="3460000"/>
          </a:xfrm>
          <a:prstGeom prst="rect">
            <a:avLst/>
          </a:prstGeom>
        </p:spPr>
      </p:pic>
    </p:spTree>
    <p:extLst>
      <p:ext uri="{BB962C8B-B14F-4D97-AF65-F5344CB8AC3E}">
        <p14:creationId xmlns:p14="http://schemas.microsoft.com/office/powerpoint/2010/main" val="3370157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571987" y="3863174"/>
            <a:ext cx="26" cy="14"/>
          </a:xfrm>
          <a:prstGeom prst="rect">
            <a:avLst/>
          </a:prstGeom>
        </p:spPr>
      </p:pic>
      <p:sp>
        <p:nvSpPr>
          <p:cNvPr id="4" name="Footer Placeholder 3">
            <a:extLst>
              <a:ext uri="{FF2B5EF4-FFF2-40B4-BE49-F238E27FC236}">
                <a16:creationId xmlns:a16="http://schemas.microsoft.com/office/drawing/2014/main" id="{371D3198-5771-4983-A2DA-CC67DB97CFFE}"/>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AD68AEF-AC67-4255-994D-6538679EBAAB}"/>
              </a:ext>
            </a:extLst>
          </p:cNvPr>
          <p:cNvSpPr>
            <a:spLocks noGrp="1"/>
          </p:cNvSpPr>
          <p:nvPr>
            <p:ph type="sldNum" sz="quarter" idx="12"/>
          </p:nvPr>
        </p:nvSpPr>
        <p:spPr/>
        <p:txBody>
          <a:bodyPr/>
          <a:lstStyle/>
          <a:p>
            <a:fld id="{BB055922-87EB-483D-8474-2C9330A0D922}" type="slidenum">
              <a:rPr lang="en-US" smtClean="0"/>
              <a:t>17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3" name="Picture 2"/>
          <p:cNvPicPr>
            <a:picLocks noChangeAspect="1"/>
          </p:cNvPicPr>
          <p:nvPr/>
        </p:nvPicPr>
        <p:blipFill>
          <a:blip r:embed="rId4"/>
          <a:stretch>
            <a:fillRect/>
          </a:stretch>
        </p:blipFill>
        <p:spPr>
          <a:xfrm>
            <a:off x="4571986" y="3428992"/>
            <a:ext cx="28" cy="15"/>
          </a:xfrm>
          <a:prstGeom prst="rect">
            <a:avLst/>
          </a:prstGeom>
        </p:spPr>
      </p:pic>
      <p:pic>
        <p:nvPicPr>
          <p:cNvPr id="2" name="Picture 1"/>
          <p:cNvPicPr>
            <a:picLocks noChangeAspect="1"/>
          </p:cNvPicPr>
          <p:nvPr/>
        </p:nvPicPr>
        <p:blipFill>
          <a:blip r:embed="rId5"/>
          <a:stretch>
            <a:fillRect/>
          </a:stretch>
        </p:blipFill>
        <p:spPr>
          <a:xfrm>
            <a:off x="4724384" y="3581393"/>
            <a:ext cx="32" cy="14"/>
          </a:xfrm>
          <a:prstGeom prst="rect">
            <a:avLst/>
          </a:prstGeom>
        </p:spPr>
      </p:pic>
      <p:pic>
        <p:nvPicPr>
          <p:cNvPr id="12" name="Picture 11"/>
          <p:cNvPicPr>
            <a:picLocks noChangeAspect="1"/>
          </p:cNvPicPr>
          <p:nvPr/>
        </p:nvPicPr>
        <p:blipFill>
          <a:blip r:embed="rId6"/>
          <a:stretch>
            <a:fillRect/>
          </a:stretch>
        </p:blipFill>
        <p:spPr>
          <a:xfrm>
            <a:off x="1547664" y="1932126"/>
            <a:ext cx="7242188" cy="3298533"/>
          </a:xfrm>
          <a:prstGeom prst="rect">
            <a:avLst/>
          </a:prstGeom>
        </p:spPr>
      </p:pic>
    </p:spTree>
    <p:extLst>
      <p:ext uri="{BB962C8B-B14F-4D97-AF65-F5344CB8AC3E}">
        <p14:creationId xmlns:p14="http://schemas.microsoft.com/office/powerpoint/2010/main" val="13412337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31" cy="12"/>
          </a:xfrm>
          <a:prstGeom prst="rect">
            <a:avLst/>
          </a:prstGeom>
        </p:spPr>
      </p:pic>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11760" y="274638"/>
            <a:ext cx="6275040" cy="1143000"/>
          </a:xfrm>
        </p:spPr>
        <p:txBody>
          <a:bodyPr>
            <a:normAutofit/>
          </a:bodyPr>
          <a:lstStyle/>
          <a:p>
            <a:r>
              <a:rPr lang="en-IN" sz="3600" dirty="0" smtClean="0"/>
              <a:t>How Soft Computing?</a:t>
            </a:r>
            <a:endParaRPr lang="en-IN" sz="3600" dirty="0"/>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18</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11" name="Title 1">
            <a:extLst>
              <a:ext uri="{FF2B5EF4-FFF2-40B4-BE49-F238E27FC236}">
                <a16:creationId xmlns:a16="http://schemas.microsoft.com/office/drawing/2014/main" id="{2AC6926F-FF67-4F4F-B3C6-E35DB805D9F4}"/>
              </a:ext>
            </a:extLst>
          </p:cNvPr>
          <p:cNvSpPr txBox="1">
            <a:spLocks/>
          </p:cNvSpPr>
          <p:nvPr/>
        </p:nvSpPr>
        <p:spPr>
          <a:xfrm>
            <a:off x="611560" y="1769396"/>
            <a:ext cx="8223434" cy="43507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2400" b="1" dirty="0" smtClean="0"/>
              <a:t>How a student learns from his teacher?</a:t>
            </a:r>
          </a:p>
          <a:p>
            <a:pPr marL="342900" indent="-342900" algn="just">
              <a:buFont typeface="Wingdings" panose="05000000000000000000" pitchFamily="2" charset="2"/>
              <a:buChar char="Ø"/>
            </a:pPr>
            <a:r>
              <a:rPr lang="en-IN" sz="2400" dirty="0" smtClean="0"/>
              <a:t>Teacher asks questions and tell the answers then.</a:t>
            </a:r>
          </a:p>
          <a:p>
            <a:pPr marL="342900" indent="-342900" algn="just">
              <a:buFont typeface="Arial" panose="020B0604020202020204" pitchFamily="34" charset="0"/>
              <a:buChar char="•"/>
            </a:pPr>
            <a:r>
              <a:rPr lang="en-IN" sz="2400" dirty="0" smtClean="0"/>
              <a:t>Teacher puts questions and hints answers and asks whether the answers are correct or not.</a:t>
            </a:r>
          </a:p>
          <a:p>
            <a:pPr marL="342900" indent="-342900" algn="just">
              <a:buFont typeface="Arial" panose="020B0604020202020204" pitchFamily="34" charset="0"/>
              <a:buChar char="•"/>
            </a:pPr>
            <a:r>
              <a:rPr lang="en-IN" sz="2400" dirty="0" smtClean="0"/>
              <a:t>Student thus learn a topic and store in his memory.</a:t>
            </a:r>
          </a:p>
          <a:p>
            <a:pPr marL="342900" indent="-342900" algn="just">
              <a:buFont typeface="Arial" panose="020B0604020202020204" pitchFamily="34" charset="0"/>
              <a:buChar char="•"/>
            </a:pPr>
            <a:r>
              <a:rPr lang="en-IN" sz="2400" dirty="0" smtClean="0"/>
              <a:t>Based on the knowledge he solves new problems.</a:t>
            </a:r>
          </a:p>
          <a:p>
            <a:pPr marL="342900" indent="-342900" algn="just">
              <a:buFont typeface="Wingdings" panose="05000000000000000000" pitchFamily="2" charset="2"/>
              <a:buChar char="Ø"/>
            </a:pPr>
            <a:r>
              <a:rPr lang="en-IN" sz="2400" dirty="0" smtClean="0"/>
              <a:t>This is the way how human brain works.</a:t>
            </a:r>
          </a:p>
          <a:p>
            <a:pPr marL="342900" indent="-342900" algn="just">
              <a:buFont typeface="Wingdings" panose="05000000000000000000" pitchFamily="2" charset="2"/>
              <a:buChar char="Ø"/>
            </a:pPr>
            <a:r>
              <a:rPr lang="en-IN" sz="2400" dirty="0" smtClean="0"/>
              <a:t>Based on this concepts Artificial Neural Networks is used to solve problem</a:t>
            </a:r>
          </a:p>
          <a:p>
            <a:pPr marL="342900" indent="-342900" algn="just">
              <a:buFont typeface="Arial" panose="020B0604020202020204" pitchFamily="34" charset="0"/>
              <a:buChar char="•"/>
            </a:pPr>
            <a:endParaRPr lang="en-IN" sz="2000" dirty="0" smtClean="0"/>
          </a:p>
          <a:p>
            <a:pPr algn="just"/>
            <a:endParaRPr lang="en-IN" sz="3600" dirty="0"/>
          </a:p>
        </p:txBody>
      </p:sp>
    </p:spTree>
    <p:extLst>
      <p:ext uri="{BB962C8B-B14F-4D97-AF65-F5344CB8AC3E}">
        <p14:creationId xmlns:p14="http://schemas.microsoft.com/office/powerpoint/2010/main" val="25946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31" cy="12"/>
          </a:xfrm>
          <a:prstGeom prst="rect">
            <a:avLst/>
          </a:prstGeom>
        </p:spPr>
      </p:pic>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11760" y="274638"/>
            <a:ext cx="6275040" cy="1143000"/>
          </a:xfrm>
        </p:spPr>
        <p:txBody>
          <a:bodyPr>
            <a:normAutofit/>
          </a:bodyPr>
          <a:lstStyle/>
          <a:p>
            <a:r>
              <a:rPr lang="en-IN" sz="3600" dirty="0"/>
              <a:t>How Soft Computing?</a:t>
            </a:r>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19</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8" name="Title 1">
            <a:extLst>
              <a:ext uri="{FF2B5EF4-FFF2-40B4-BE49-F238E27FC236}">
                <a16:creationId xmlns:a16="http://schemas.microsoft.com/office/drawing/2014/main" id="{2AC6926F-FF67-4F4F-B3C6-E35DB805D9F4}"/>
              </a:ext>
            </a:extLst>
          </p:cNvPr>
          <p:cNvSpPr txBox="1">
            <a:spLocks/>
          </p:cNvSpPr>
          <p:nvPr/>
        </p:nvSpPr>
        <p:spPr>
          <a:xfrm>
            <a:off x="323528" y="1769396"/>
            <a:ext cx="8579296" cy="4586954"/>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just">
              <a:buFont typeface="Wingdings" panose="05000000000000000000" pitchFamily="2" charset="2"/>
              <a:buChar char="Ø"/>
            </a:pPr>
            <a:r>
              <a:rPr lang="en-IN" sz="3600" b="1" dirty="0" smtClean="0"/>
              <a:t>How world selects the best?</a:t>
            </a:r>
            <a:endParaRPr lang="en-IN" sz="3100" b="1" dirty="0" smtClean="0"/>
          </a:p>
          <a:p>
            <a:pPr marL="571500" indent="-571500" algn="just">
              <a:buFont typeface="Arial" panose="020B0604020202020204" pitchFamily="34" charset="0"/>
              <a:buChar char="•"/>
            </a:pPr>
            <a:r>
              <a:rPr lang="en-IN" sz="3100" dirty="0" smtClean="0"/>
              <a:t>It starts with a population(random).</a:t>
            </a:r>
          </a:p>
          <a:p>
            <a:pPr marL="571500" indent="-571500" algn="just">
              <a:buFont typeface="Arial" panose="020B0604020202020204" pitchFamily="34" charset="0"/>
              <a:buChar char="•"/>
            </a:pPr>
            <a:r>
              <a:rPr lang="en-IN" sz="3100" dirty="0" smtClean="0"/>
              <a:t>Reproduces another population(Next Generation).</a:t>
            </a:r>
          </a:p>
          <a:p>
            <a:pPr marL="571500" indent="-571500" algn="just">
              <a:buFont typeface="Arial" panose="020B0604020202020204" pitchFamily="34" charset="0"/>
              <a:buChar char="•"/>
            </a:pPr>
            <a:r>
              <a:rPr lang="en-IN" sz="3100" dirty="0" smtClean="0"/>
              <a:t>Rank the population and selects the superior individuals.</a:t>
            </a:r>
          </a:p>
          <a:p>
            <a:pPr marL="571500" indent="-571500" algn="just">
              <a:buFont typeface="Wingdings" panose="05000000000000000000" pitchFamily="2" charset="2"/>
              <a:buChar char="Ø"/>
            </a:pPr>
            <a:r>
              <a:rPr lang="en-IN" sz="3600" b="1" dirty="0" smtClean="0"/>
              <a:t>Genetic Algorithm is based on this natural phenomena.</a:t>
            </a:r>
            <a:endParaRPr lang="en-IN" sz="2800" b="1" dirty="0" smtClean="0"/>
          </a:p>
          <a:p>
            <a:pPr marL="571500" indent="-571500" algn="just">
              <a:buFont typeface="Arial" panose="020B0604020202020204" pitchFamily="34" charset="0"/>
              <a:buChar char="•"/>
            </a:pPr>
            <a:r>
              <a:rPr lang="en-IN" sz="2800" dirty="0" smtClean="0"/>
              <a:t>Population is synonymous to solutions.</a:t>
            </a:r>
          </a:p>
          <a:p>
            <a:pPr marL="571500" indent="-571500" algn="just">
              <a:buFont typeface="Arial" panose="020B0604020202020204" pitchFamily="34" charset="0"/>
              <a:buChar char="•"/>
            </a:pPr>
            <a:r>
              <a:rPr lang="en-IN" sz="2800" dirty="0" smtClean="0"/>
              <a:t>Selection of superior is synonymous to exploring the optimal solution.</a:t>
            </a:r>
            <a:endParaRPr lang="en-IN" sz="2800" dirty="0"/>
          </a:p>
        </p:txBody>
      </p:sp>
    </p:spTree>
    <p:extLst>
      <p:ext uri="{BB962C8B-B14F-4D97-AF65-F5344CB8AC3E}">
        <p14:creationId xmlns:p14="http://schemas.microsoft.com/office/powerpoint/2010/main" val="41575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smtClean="0"/>
              <a:t>	BCSE0103</a:t>
            </a:r>
            <a:r>
              <a:rPr lang="en-US" sz="3600" b="1" dirty="0"/>
              <a:t>: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2</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p:txBody>
          <a:bodyPr>
            <a:normAutofit fontScale="70000" lnSpcReduction="20000"/>
          </a:bodyPr>
          <a:lstStyle/>
          <a:p>
            <a:pPr marL="0" indent="0" algn="just">
              <a:buNone/>
            </a:pPr>
            <a:r>
              <a:rPr lang="en-US" b="1" dirty="0"/>
              <a:t>Objective: </a:t>
            </a:r>
            <a:r>
              <a:rPr lang="en-US" i="1" dirty="0"/>
              <a:t>Students will get an insight of the intelligent computational approaches. Providing students, the mathematical background to carry out optimization.</a:t>
            </a:r>
            <a:endParaRPr lang="en-IN" dirty="0"/>
          </a:p>
          <a:p>
            <a:pPr algn="just"/>
            <a:r>
              <a:rPr lang="en-US" b="1" dirty="0" smtClean="0"/>
              <a:t>Neural </a:t>
            </a:r>
            <a:r>
              <a:rPr lang="en-US" b="1" dirty="0"/>
              <a:t>Networks: </a:t>
            </a:r>
            <a:r>
              <a:rPr lang="en-US" dirty="0"/>
              <a:t>Introduction to Soft Computing &amp; Neural Computing, Fundamentals of Artificial  Neural Network(ANN), Models of ANN, ANN models: Rosenblatt’s Perception, McCulloch &amp; Pitts Model, Single Layer Perceptron, Learning Methods in Perceptron, Linearly Separable Task and XOR Problem, Multi-Layer Perceptron, Back Propagation Learning Algorithm, Associative Memory: Hopfield network, Auto Associative Memory, Bidirectional </a:t>
            </a:r>
            <a:r>
              <a:rPr lang="en-US" dirty="0" err="1"/>
              <a:t>Hetro</a:t>
            </a:r>
            <a:r>
              <a:rPr lang="en-US" dirty="0"/>
              <a:t>-Associative Memory, ADALINE, MADALINE Network, Applications of Neural Network.</a:t>
            </a:r>
            <a:endParaRPr lang="en-IN" dirty="0"/>
          </a:p>
          <a:p>
            <a:pPr algn="just"/>
            <a:r>
              <a:rPr lang="en-US" b="1" dirty="0"/>
              <a:t>Fuzzy Logic:</a:t>
            </a:r>
            <a:r>
              <a:rPr lang="en-US" dirty="0"/>
              <a:t> Introduction to Fuzzy Sets &amp; Crisp Sets, Fuzzy Membership and Fuzzy Operations, Properties of Fuzzy Sets- Linguistic Hedges, Fuzzy Logic – T-norms and other aggregation operators, Crisp Relations.</a:t>
            </a:r>
            <a:endParaRPr lang="en-IN" dirty="0"/>
          </a:p>
        </p:txBody>
      </p:sp>
    </p:spTree>
    <p:extLst>
      <p:ext uri="{BB962C8B-B14F-4D97-AF65-F5344CB8AC3E}">
        <p14:creationId xmlns:p14="http://schemas.microsoft.com/office/powerpoint/2010/main" val="30715343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31" cy="12"/>
          </a:xfrm>
          <a:prstGeom prst="rect">
            <a:avLst/>
          </a:prstGeom>
        </p:spPr>
      </p:pic>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868960" y="274637"/>
            <a:ext cx="6275040" cy="1143000"/>
          </a:xfrm>
        </p:spPr>
        <p:txBody>
          <a:bodyPr>
            <a:normAutofit/>
          </a:bodyPr>
          <a:lstStyle/>
          <a:p>
            <a:r>
              <a:rPr lang="en-IN" sz="3600" dirty="0"/>
              <a:t>How Soft Computing?</a:t>
            </a:r>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20</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8" name="Title 1">
            <a:extLst>
              <a:ext uri="{FF2B5EF4-FFF2-40B4-BE49-F238E27FC236}">
                <a16:creationId xmlns:a16="http://schemas.microsoft.com/office/drawing/2014/main" id="{2AC6926F-FF67-4F4F-B3C6-E35DB805D9F4}"/>
              </a:ext>
            </a:extLst>
          </p:cNvPr>
          <p:cNvSpPr txBox="1">
            <a:spLocks/>
          </p:cNvSpPr>
          <p:nvPr/>
        </p:nvSpPr>
        <p:spPr>
          <a:xfrm>
            <a:off x="683568" y="1769396"/>
            <a:ext cx="7848872" cy="4251892"/>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Wingdings" panose="05000000000000000000" pitchFamily="2" charset="2"/>
              <a:buChar char="Ø"/>
            </a:pPr>
            <a:r>
              <a:rPr lang="en-IN" sz="3600" b="1" dirty="0" smtClean="0"/>
              <a:t>How a doctor treats his patient?</a:t>
            </a:r>
          </a:p>
          <a:p>
            <a:pPr marL="571500" indent="-571500" algn="l">
              <a:buFont typeface="Arial" panose="020B0604020202020204" pitchFamily="34" charset="0"/>
              <a:buChar char="•"/>
            </a:pPr>
            <a:r>
              <a:rPr lang="en-IN" sz="3600" dirty="0" smtClean="0"/>
              <a:t>Doctor asks the patient about suffering.</a:t>
            </a:r>
          </a:p>
          <a:p>
            <a:pPr marL="571500" indent="-571500" algn="l">
              <a:buFont typeface="Arial" panose="020B0604020202020204" pitchFamily="34" charset="0"/>
              <a:buChar char="•"/>
            </a:pPr>
            <a:r>
              <a:rPr lang="en-IN" sz="3600" dirty="0" smtClean="0"/>
              <a:t>Doctor find the symptoms of diseases.</a:t>
            </a:r>
          </a:p>
          <a:p>
            <a:pPr marL="571500" indent="-571500" algn="l">
              <a:buFont typeface="Arial" panose="020B0604020202020204" pitchFamily="34" charset="0"/>
              <a:buChar char="•"/>
            </a:pPr>
            <a:r>
              <a:rPr lang="en-IN" sz="3600" dirty="0" smtClean="0"/>
              <a:t>Doctor prescribed tests and medicines.</a:t>
            </a:r>
          </a:p>
          <a:p>
            <a:pPr marL="571500" indent="-571500" algn="l">
              <a:buFont typeface="Wingdings" panose="05000000000000000000" pitchFamily="2" charset="2"/>
              <a:buChar char="Ø"/>
            </a:pPr>
            <a:r>
              <a:rPr lang="en-IN" sz="3600" b="1" dirty="0" smtClean="0"/>
              <a:t>This is exactly the way Fuzzy logic works.</a:t>
            </a:r>
          </a:p>
          <a:p>
            <a:pPr marL="571500" indent="-571500" algn="l">
              <a:buFont typeface="Arial" panose="020B0604020202020204" pitchFamily="34" charset="0"/>
              <a:buChar char="•"/>
            </a:pPr>
            <a:r>
              <a:rPr lang="en-IN" sz="3600" dirty="0" smtClean="0"/>
              <a:t>Symptoms are correlated with diseases with uncertainty</a:t>
            </a:r>
          </a:p>
          <a:p>
            <a:pPr marL="571500" indent="-571500" algn="l">
              <a:buFont typeface="Arial" panose="020B0604020202020204" pitchFamily="34" charset="0"/>
              <a:buChar char="•"/>
            </a:pPr>
            <a:r>
              <a:rPr lang="en-IN" sz="3600" dirty="0" smtClean="0"/>
              <a:t>Doctor prescribes tests/medicines fuzzily.</a:t>
            </a:r>
          </a:p>
          <a:p>
            <a:endParaRPr lang="en-IN" sz="3600" dirty="0"/>
          </a:p>
        </p:txBody>
      </p:sp>
    </p:spTree>
    <p:extLst>
      <p:ext uri="{BB962C8B-B14F-4D97-AF65-F5344CB8AC3E}">
        <p14:creationId xmlns:p14="http://schemas.microsoft.com/office/powerpoint/2010/main" val="1567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31" cy="12"/>
          </a:xfrm>
          <a:prstGeom prst="rect">
            <a:avLst/>
          </a:prstGeom>
        </p:spPr>
      </p:pic>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11760" y="274638"/>
            <a:ext cx="6275040" cy="1143000"/>
          </a:xfrm>
        </p:spPr>
        <p:txBody>
          <a:bodyPr>
            <a:normAutofit fontScale="90000"/>
          </a:bodyPr>
          <a:lstStyle/>
          <a:p>
            <a:r>
              <a:rPr lang="en-IN" sz="3600" dirty="0" smtClean="0"/>
              <a:t>Hard Computing vs Soft Computing</a:t>
            </a:r>
            <a:endParaRPr lang="en-IN" sz="3600" dirty="0"/>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21</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graphicFrame>
        <p:nvGraphicFramePr>
          <p:cNvPr id="8" name="Table 7"/>
          <p:cNvGraphicFramePr>
            <a:graphicFrameLocks noGrp="1"/>
          </p:cNvGraphicFramePr>
          <p:nvPr>
            <p:extLst/>
          </p:nvPr>
        </p:nvGraphicFramePr>
        <p:xfrm>
          <a:off x="611560" y="2276872"/>
          <a:ext cx="8280922" cy="3672407"/>
        </p:xfrm>
        <a:graphic>
          <a:graphicData uri="http://schemas.openxmlformats.org/drawingml/2006/table">
            <a:tbl>
              <a:tblPr firstRow="1" bandRow="1">
                <a:tableStyleId>{0505E3EF-67EA-436B-97B2-0124C06EBD24}</a:tableStyleId>
              </a:tblPr>
              <a:tblGrid>
                <a:gridCol w="4140461">
                  <a:extLst>
                    <a:ext uri="{9D8B030D-6E8A-4147-A177-3AD203B41FA5}">
                      <a16:colId xmlns:a16="http://schemas.microsoft.com/office/drawing/2014/main" val="2927956493"/>
                    </a:ext>
                  </a:extLst>
                </a:gridCol>
                <a:gridCol w="4140461">
                  <a:extLst>
                    <a:ext uri="{9D8B030D-6E8A-4147-A177-3AD203B41FA5}">
                      <a16:colId xmlns:a16="http://schemas.microsoft.com/office/drawing/2014/main" val="3958369825"/>
                    </a:ext>
                  </a:extLst>
                </a:gridCol>
              </a:tblGrid>
              <a:tr h="455631">
                <a:tc>
                  <a:txBody>
                    <a:bodyPr/>
                    <a:lstStyle/>
                    <a:p>
                      <a:r>
                        <a:rPr lang="en-GB" dirty="0" smtClean="0"/>
                        <a:t>Hard Computing</a:t>
                      </a:r>
                      <a:endParaRPr lang="en-GB" dirty="0"/>
                    </a:p>
                  </a:txBody>
                  <a:tcPr/>
                </a:tc>
                <a:tc>
                  <a:txBody>
                    <a:bodyPr/>
                    <a:lstStyle/>
                    <a:p>
                      <a:r>
                        <a:rPr lang="en-GB" dirty="0" smtClean="0"/>
                        <a:t>Soft Computing</a:t>
                      </a:r>
                      <a:endParaRPr lang="en-GB" dirty="0"/>
                    </a:p>
                  </a:txBody>
                  <a:tcPr/>
                </a:tc>
                <a:extLst>
                  <a:ext uri="{0D108BD9-81ED-4DB2-BD59-A6C34878D82A}">
                    <a16:rowId xmlns:a16="http://schemas.microsoft.com/office/drawing/2014/main" val="1228187297"/>
                  </a:ext>
                </a:extLst>
              </a:tr>
              <a:tr h="1166437">
                <a:tc>
                  <a:txBody>
                    <a:bodyPr/>
                    <a:lstStyle/>
                    <a:p>
                      <a:r>
                        <a:rPr lang="en-GB" dirty="0" smtClean="0"/>
                        <a:t>It requires a precisely stated analytical model and often a lot of Computation time</a:t>
                      </a:r>
                      <a:endParaRPr lang="en-GB" dirty="0"/>
                    </a:p>
                  </a:txBody>
                  <a:tcPr/>
                </a:tc>
                <a:tc>
                  <a:txBody>
                    <a:bodyPr/>
                    <a:lstStyle/>
                    <a:p>
                      <a:r>
                        <a:rPr lang="en-GB" dirty="0" smtClean="0"/>
                        <a:t>It is tolerant of imprecision, uncertainty, partial truth and approximation</a:t>
                      </a:r>
                      <a:endParaRPr lang="en-GB" dirty="0"/>
                    </a:p>
                  </a:txBody>
                  <a:tcPr/>
                </a:tc>
                <a:extLst>
                  <a:ext uri="{0D108BD9-81ED-4DB2-BD59-A6C34878D82A}">
                    <a16:rowId xmlns:a16="http://schemas.microsoft.com/office/drawing/2014/main" val="2550048197"/>
                  </a:ext>
                </a:extLst>
              </a:tr>
              <a:tr h="797354">
                <a:tc>
                  <a:txBody>
                    <a:bodyPr/>
                    <a:lstStyle/>
                    <a:p>
                      <a:r>
                        <a:rPr lang="en-GB" dirty="0" smtClean="0"/>
                        <a:t>It is based on binary logic crisp system, numerical analysis and crisp software.</a:t>
                      </a:r>
                      <a:endParaRPr lang="en-GB" dirty="0"/>
                    </a:p>
                  </a:txBody>
                  <a:tcPr/>
                </a:tc>
                <a:tc>
                  <a:txBody>
                    <a:bodyPr/>
                    <a:lstStyle/>
                    <a:p>
                      <a:r>
                        <a:rPr lang="en-GB" dirty="0" smtClean="0"/>
                        <a:t>It is based on fuzzy logic, neural nets and probabilities reasoning.</a:t>
                      </a:r>
                      <a:endParaRPr lang="en-GB" dirty="0"/>
                    </a:p>
                  </a:txBody>
                  <a:tcPr/>
                </a:tc>
                <a:extLst>
                  <a:ext uri="{0D108BD9-81ED-4DB2-BD59-A6C34878D82A}">
                    <a16:rowId xmlns:a16="http://schemas.microsoft.com/office/drawing/2014/main" val="443755764"/>
                  </a:ext>
                </a:extLst>
              </a:tr>
              <a:tr h="797354">
                <a:tc>
                  <a:txBody>
                    <a:bodyPr/>
                    <a:lstStyle/>
                    <a:p>
                      <a:r>
                        <a:rPr lang="en-GB" dirty="0" smtClean="0"/>
                        <a:t>It has the characteristics of precision and categoricity.</a:t>
                      </a:r>
                      <a:endParaRPr lang="en-GB" dirty="0"/>
                    </a:p>
                  </a:txBody>
                  <a:tcPr/>
                </a:tc>
                <a:tc>
                  <a:txBody>
                    <a:bodyPr/>
                    <a:lstStyle/>
                    <a:p>
                      <a:r>
                        <a:rPr lang="en-GB" dirty="0" smtClean="0"/>
                        <a:t>It has the characteristics of approximation and dispositionality</a:t>
                      </a:r>
                      <a:endParaRPr lang="en-GB" dirty="0"/>
                    </a:p>
                  </a:txBody>
                  <a:tcPr/>
                </a:tc>
                <a:extLst>
                  <a:ext uri="{0D108BD9-81ED-4DB2-BD59-A6C34878D82A}">
                    <a16:rowId xmlns:a16="http://schemas.microsoft.com/office/drawing/2014/main" val="1393274522"/>
                  </a:ext>
                </a:extLst>
              </a:tr>
              <a:tr h="455631">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110348097"/>
                  </a:ext>
                </a:extLst>
              </a:tr>
            </a:tbl>
          </a:graphicData>
        </a:graphic>
      </p:graphicFrame>
    </p:spTree>
    <p:extLst>
      <p:ext uri="{BB962C8B-B14F-4D97-AF65-F5344CB8AC3E}">
        <p14:creationId xmlns:p14="http://schemas.microsoft.com/office/powerpoint/2010/main" val="125224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31" cy="12"/>
          </a:xfrm>
          <a:prstGeom prst="rect">
            <a:avLst/>
          </a:prstGeom>
        </p:spPr>
      </p:pic>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22</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8" name="Title 1">
            <a:extLst>
              <a:ext uri="{FF2B5EF4-FFF2-40B4-BE49-F238E27FC236}">
                <a16:creationId xmlns:a16="http://schemas.microsoft.com/office/drawing/2014/main" id="{2AC6926F-FF67-4F4F-B3C6-E35DB805D9F4}"/>
              </a:ext>
            </a:extLst>
          </p:cNvPr>
          <p:cNvSpPr txBox="1">
            <a:spLocks/>
          </p:cNvSpPr>
          <p:nvPr/>
        </p:nvSpPr>
        <p:spPr>
          <a:xfrm>
            <a:off x="2749857" y="299537"/>
            <a:ext cx="627504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smtClean="0"/>
              <a:t>Hard Computing vs Soft Computing</a:t>
            </a:r>
            <a:endParaRPr lang="en-IN" sz="3600" dirty="0"/>
          </a:p>
        </p:txBody>
      </p:sp>
      <p:graphicFrame>
        <p:nvGraphicFramePr>
          <p:cNvPr id="3" name="Table 2"/>
          <p:cNvGraphicFramePr>
            <a:graphicFrameLocks noGrp="1"/>
          </p:cNvGraphicFramePr>
          <p:nvPr>
            <p:extLst/>
          </p:nvPr>
        </p:nvGraphicFramePr>
        <p:xfrm>
          <a:off x="1318185" y="2204864"/>
          <a:ext cx="7368614" cy="2736304"/>
        </p:xfrm>
        <a:graphic>
          <a:graphicData uri="http://schemas.openxmlformats.org/drawingml/2006/table">
            <a:tbl>
              <a:tblPr firstRow="1" bandRow="1">
                <a:tableStyleId>{F5AB1C69-6EDB-4FF4-983F-18BD219EF322}</a:tableStyleId>
              </a:tblPr>
              <a:tblGrid>
                <a:gridCol w="3181807">
                  <a:extLst>
                    <a:ext uri="{9D8B030D-6E8A-4147-A177-3AD203B41FA5}">
                      <a16:colId xmlns:a16="http://schemas.microsoft.com/office/drawing/2014/main" val="506480504"/>
                    </a:ext>
                  </a:extLst>
                </a:gridCol>
                <a:gridCol w="4186807">
                  <a:extLst>
                    <a:ext uri="{9D8B030D-6E8A-4147-A177-3AD203B41FA5}">
                      <a16:colId xmlns:a16="http://schemas.microsoft.com/office/drawing/2014/main" val="687594487"/>
                    </a:ext>
                  </a:extLst>
                </a:gridCol>
              </a:tblGrid>
              <a:tr h="490393">
                <a:tc>
                  <a:txBody>
                    <a:bodyPr/>
                    <a:lstStyle/>
                    <a:p>
                      <a:r>
                        <a:rPr lang="en-GB" dirty="0" smtClean="0">
                          <a:solidFill>
                            <a:schemeClr val="tx1"/>
                          </a:solidFill>
                        </a:rPr>
                        <a:t>Hard</a:t>
                      </a:r>
                      <a:r>
                        <a:rPr lang="en-GB" baseline="0" dirty="0" smtClean="0">
                          <a:solidFill>
                            <a:schemeClr val="tx1"/>
                          </a:solidFill>
                        </a:rPr>
                        <a:t> Computing</a:t>
                      </a:r>
                      <a:endParaRPr lang="en-GB" dirty="0">
                        <a:solidFill>
                          <a:schemeClr val="tx1"/>
                        </a:solidFill>
                      </a:endParaRPr>
                    </a:p>
                  </a:txBody>
                  <a:tcPr/>
                </a:tc>
                <a:tc>
                  <a:txBody>
                    <a:bodyPr/>
                    <a:lstStyle/>
                    <a:p>
                      <a:r>
                        <a:rPr lang="en-GB" dirty="0" smtClean="0">
                          <a:solidFill>
                            <a:schemeClr val="tx1"/>
                          </a:solidFill>
                        </a:rPr>
                        <a:t>Soft Computing</a:t>
                      </a:r>
                      <a:endParaRPr lang="en-GB" dirty="0">
                        <a:solidFill>
                          <a:schemeClr val="tx1"/>
                        </a:solidFill>
                      </a:endParaRPr>
                    </a:p>
                  </a:txBody>
                  <a:tcPr/>
                </a:tc>
                <a:extLst>
                  <a:ext uri="{0D108BD9-81ED-4DB2-BD59-A6C34878D82A}">
                    <a16:rowId xmlns:a16="http://schemas.microsoft.com/office/drawing/2014/main" val="3589720306"/>
                  </a:ext>
                </a:extLst>
              </a:tr>
              <a:tr h="490393">
                <a:tc>
                  <a:txBody>
                    <a:bodyPr/>
                    <a:lstStyle/>
                    <a:p>
                      <a:r>
                        <a:rPr lang="en-GB" dirty="0" smtClean="0">
                          <a:solidFill>
                            <a:schemeClr val="tx1"/>
                          </a:solidFill>
                        </a:rPr>
                        <a:t>It is deterministic</a:t>
                      </a:r>
                      <a:endParaRPr lang="en-GB" dirty="0">
                        <a:solidFill>
                          <a:schemeClr val="tx1"/>
                        </a:solidFill>
                      </a:endParaRPr>
                    </a:p>
                  </a:txBody>
                  <a:tcPr/>
                </a:tc>
                <a:tc>
                  <a:txBody>
                    <a:bodyPr/>
                    <a:lstStyle/>
                    <a:p>
                      <a:r>
                        <a:rPr lang="en-GB" dirty="0" smtClean="0">
                          <a:solidFill>
                            <a:schemeClr val="tx1"/>
                          </a:solidFill>
                        </a:rPr>
                        <a:t>It incorporates stochasticity</a:t>
                      </a:r>
                      <a:endParaRPr lang="en-GB" dirty="0">
                        <a:solidFill>
                          <a:schemeClr val="tx1"/>
                        </a:solidFill>
                      </a:endParaRPr>
                    </a:p>
                  </a:txBody>
                  <a:tcPr/>
                </a:tc>
                <a:extLst>
                  <a:ext uri="{0D108BD9-81ED-4DB2-BD59-A6C34878D82A}">
                    <a16:rowId xmlns:a16="http://schemas.microsoft.com/office/drawing/2014/main" val="2786091858"/>
                  </a:ext>
                </a:extLst>
              </a:tr>
              <a:tr h="418694">
                <a:tc>
                  <a:txBody>
                    <a:bodyPr/>
                    <a:lstStyle/>
                    <a:p>
                      <a:r>
                        <a:rPr lang="en-GB" dirty="0" smtClean="0">
                          <a:solidFill>
                            <a:schemeClr val="tx1"/>
                          </a:solidFill>
                        </a:rPr>
                        <a:t>It requires exact input data</a:t>
                      </a:r>
                      <a:endParaRPr lang="en-GB" dirty="0">
                        <a:solidFill>
                          <a:schemeClr val="tx1"/>
                        </a:solidFill>
                      </a:endParaRPr>
                    </a:p>
                  </a:txBody>
                  <a:tcPr/>
                </a:tc>
                <a:tc>
                  <a:txBody>
                    <a:bodyPr/>
                    <a:lstStyle/>
                    <a:p>
                      <a:r>
                        <a:rPr lang="en-GB" dirty="0" smtClean="0">
                          <a:solidFill>
                            <a:schemeClr val="tx1"/>
                          </a:solidFill>
                        </a:rPr>
                        <a:t>It can deal with ambiguous and noisy data</a:t>
                      </a:r>
                      <a:endParaRPr lang="en-GB" dirty="0">
                        <a:solidFill>
                          <a:schemeClr val="tx1"/>
                        </a:solidFill>
                      </a:endParaRPr>
                    </a:p>
                  </a:txBody>
                  <a:tcPr/>
                </a:tc>
                <a:extLst>
                  <a:ext uri="{0D108BD9-81ED-4DB2-BD59-A6C34878D82A}">
                    <a16:rowId xmlns:a16="http://schemas.microsoft.com/office/drawing/2014/main" val="2704546292"/>
                  </a:ext>
                </a:extLst>
              </a:tr>
              <a:tr h="490393">
                <a:tc>
                  <a:txBody>
                    <a:bodyPr/>
                    <a:lstStyle/>
                    <a:p>
                      <a:r>
                        <a:rPr lang="en-GB" dirty="0" smtClean="0">
                          <a:solidFill>
                            <a:schemeClr val="tx1"/>
                          </a:solidFill>
                        </a:rPr>
                        <a:t>It is strictly sequential.</a:t>
                      </a:r>
                      <a:endParaRPr lang="en-GB" dirty="0">
                        <a:solidFill>
                          <a:schemeClr val="tx1"/>
                        </a:solidFill>
                      </a:endParaRPr>
                    </a:p>
                  </a:txBody>
                  <a:tcPr/>
                </a:tc>
                <a:tc>
                  <a:txBody>
                    <a:bodyPr/>
                    <a:lstStyle/>
                    <a:p>
                      <a:r>
                        <a:rPr lang="en-GB" dirty="0" smtClean="0">
                          <a:solidFill>
                            <a:schemeClr val="tx1"/>
                          </a:solidFill>
                        </a:rPr>
                        <a:t>It allows parallel computations</a:t>
                      </a:r>
                      <a:endParaRPr lang="en-GB" dirty="0">
                        <a:solidFill>
                          <a:schemeClr val="tx1"/>
                        </a:solidFill>
                      </a:endParaRPr>
                    </a:p>
                  </a:txBody>
                  <a:tcPr/>
                </a:tc>
                <a:extLst>
                  <a:ext uri="{0D108BD9-81ED-4DB2-BD59-A6C34878D82A}">
                    <a16:rowId xmlns:a16="http://schemas.microsoft.com/office/drawing/2014/main" val="1893462911"/>
                  </a:ext>
                </a:extLst>
              </a:tr>
              <a:tr h="846431">
                <a:tc>
                  <a:txBody>
                    <a:bodyPr/>
                    <a:lstStyle/>
                    <a:p>
                      <a:r>
                        <a:rPr lang="en-GB" dirty="0" smtClean="0">
                          <a:solidFill>
                            <a:schemeClr val="tx1"/>
                          </a:solidFill>
                        </a:rPr>
                        <a:t>It produces precise answers</a:t>
                      </a:r>
                      <a:endParaRPr lang="en-GB" dirty="0">
                        <a:solidFill>
                          <a:schemeClr val="tx1"/>
                        </a:solidFill>
                      </a:endParaRPr>
                    </a:p>
                  </a:txBody>
                  <a:tcPr/>
                </a:tc>
                <a:tc>
                  <a:txBody>
                    <a:bodyPr/>
                    <a:lstStyle/>
                    <a:p>
                      <a:r>
                        <a:rPr lang="en-GB" dirty="0" smtClean="0">
                          <a:solidFill>
                            <a:schemeClr val="tx1"/>
                          </a:solidFill>
                        </a:rPr>
                        <a:t>It can yield approximate answers</a:t>
                      </a:r>
                      <a:endParaRPr lang="en-GB" dirty="0">
                        <a:solidFill>
                          <a:schemeClr val="tx1"/>
                        </a:solidFill>
                      </a:endParaRPr>
                    </a:p>
                  </a:txBody>
                  <a:tcPr/>
                </a:tc>
                <a:extLst>
                  <a:ext uri="{0D108BD9-81ED-4DB2-BD59-A6C34878D82A}">
                    <a16:rowId xmlns:a16="http://schemas.microsoft.com/office/drawing/2014/main" val="2364419056"/>
                  </a:ext>
                </a:extLst>
              </a:tr>
            </a:tbl>
          </a:graphicData>
        </a:graphic>
      </p:graphicFrame>
    </p:spTree>
    <p:extLst>
      <p:ext uri="{BB962C8B-B14F-4D97-AF65-F5344CB8AC3E}">
        <p14:creationId xmlns:p14="http://schemas.microsoft.com/office/powerpoint/2010/main" val="20604392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11760" y="274638"/>
            <a:ext cx="6275040" cy="1143000"/>
          </a:xfrm>
        </p:spPr>
        <p:txBody>
          <a:bodyPr>
            <a:normAutofit/>
          </a:bodyPr>
          <a:lstStyle/>
          <a:p>
            <a:r>
              <a:rPr lang="en-US" sz="3600" b="1" dirty="0">
                <a:latin typeface="Times New Roman" pitchFamily="18" charset="0"/>
                <a:cs typeface="Times New Roman" pitchFamily="18" charset="0"/>
              </a:rPr>
              <a:t>Hybrid Computing</a:t>
            </a:r>
            <a:endParaRPr lang="en-IN" sz="3600" dirty="0"/>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23</a:t>
            </a:fld>
            <a:endParaRPr lang="en-US"/>
          </a:p>
        </p:txBody>
      </p:sp>
      <p:pic>
        <p:nvPicPr>
          <p:cNvPr id="9" name="Picture 8">
            <a:extLst>
              <a:ext uri="{FF2B5EF4-FFF2-40B4-BE49-F238E27FC236}">
                <a16:creationId xmlns:a16="http://schemas.microsoft.com/office/drawing/2014/main" id="{A77E352C-14A6-40EC-BB37-727D9818F9C2}"/>
              </a:ext>
            </a:extLst>
          </p:cNvPr>
          <p:cNvPicPr>
            <a:picLocks noChangeAspect="1"/>
          </p:cNvPicPr>
          <p:nvPr/>
        </p:nvPicPr>
        <p:blipFill>
          <a:blip r:embed="rId2"/>
          <a:stretch>
            <a:fillRect/>
          </a:stretch>
        </p:blipFill>
        <p:spPr>
          <a:xfrm>
            <a:off x="319489" y="2035870"/>
            <a:ext cx="8505022" cy="432048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379276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971600" y="2852936"/>
            <a:ext cx="8147248" cy="3384376"/>
          </a:xfrm>
        </p:spPr>
        <p:txBody>
          <a:bodyPr>
            <a:normAutofit fontScale="90000"/>
          </a:bodyPr>
          <a:lstStyle/>
          <a:p>
            <a:pPr marL="457200" indent="-457200" algn="l">
              <a:buFont typeface="Wingdings" panose="05000000000000000000" pitchFamily="2" charset="2"/>
              <a:buChar char="§"/>
            </a:pPr>
            <a:r>
              <a:rPr lang="en-IN" sz="3100" b="1" dirty="0" smtClean="0"/>
              <a:t>In this course….</a:t>
            </a:r>
            <a:r>
              <a:rPr lang="en-IN" sz="3100" dirty="0" smtClean="0"/>
              <a:t/>
            </a:r>
            <a:br>
              <a:rPr lang="en-IN" sz="3100" dirty="0" smtClean="0"/>
            </a:br>
            <a:r>
              <a:rPr lang="en-IN" sz="3200" dirty="0"/>
              <a:t>How to build an artificial neural networks and train it with input data to solve a number of problems, which are not possible to solve with hard </a:t>
            </a:r>
            <a:r>
              <a:rPr lang="en-IN" sz="3200" dirty="0" smtClean="0"/>
              <a:t>computing.</a:t>
            </a:r>
            <a:br>
              <a:rPr lang="en-IN" sz="3200" dirty="0" smtClean="0"/>
            </a:br>
            <a:r>
              <a:rPr lang="en-IN" sz="3200" dirty="0" smtClean="0"/>
              <a:t>Basic </a:t>
            </a:r>
            <a:r>
              <a:rPr lang="en-IN" sz="3200" dirty="0"/>
              <a:t>concepts of fuzzy algebra and then how to solve problems using fuzzy </a:t>
            </a:r>
            <a:r>
              <a:rPr lang="en-IN" sz="3200" dirty="0" smtClean="0"/>
              <a:t>logic.</a:t>
            </a:r>
            <a:br>
              <a:rPr lang="en-IN" sz="3200" dirty="0" smtClean="0"/>
            </a:br>
            <a:r>
              <a:rPr lang="en-IN" sz="3200" dirty="0" smtClean="0"/>
              <a:t>The </a:t>
            </a:r>
            <a:r>
              <a:rPr lang="en-IN" sz="3200" dirty="0"/>
              <a:t>framework of genetic algorithm and solving varieties of optimization problems.</a:t>
            </a:r>
            <a:r>
              <a:rPr lang="en-IN" sz="3100" dirty="0" smtClean="0"/>
              <a:t/>
            </a:r>
            <a:br>
              <a:rPr lang="en-IN" sz="3100" dirty="0" smtClean="0"/>
            </a:br>
            <a:r>
              <a:rPr lang="en-IN" sz="3600" dirty="0" smtClean="0"/>
              <a:t/>
            </a:r>
            <a:br>
              <a:rPr lang="en-IN" sz="3600" dirty="0" smtClean="0"/>
            </a:br>
            <a:r>
              <a:rPr lang="en-IN" sz="3600" dirty="0" smtClean="0"/>
              <a:t/>
            </a:r>
            <a:br>
              <a:rPr lang="en-IN" sz="3600" dirty="0" smtClean="0"/>
            </a:br>
            <a:endParaRPr lang="en-IN" sz="3600" dirty="0"/>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24</a:t>
            </a:fld>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36985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MCQ</a:t>
            </a:r>
            <a:endParaRPr lang="en-GB" dirty="0"/>
          </a:p>
        </p:txBody>
      </p:sp>
      <p:sp>
        <p:nvSpPr>
          <p:cNvPr id="3" name="Content Placeholder 2"/>
          <p:cNvSpPr>
            <a:spLocks noGrp="1"/>
          </p:cNvSpPr>
          <p:nvPr>
            <p:ph idx="1"/>
          </p:nvPr>
        </p:nvSpPr>
        <p:spPr>
          <a:xfrm>
            <a:off x="457200" y="1871136"/>
            <a:ext cx="8507288" cy="4485213"/>
          </a:xfrm>
        </p:spPr>
        <p:txBody>
          <a:bodyPr/>
          <a:lstStyle/>
          <a:p>
            <a:pPr marL="0" indent="0">
              <a:buNone/>
            </a:pPr>
            <a:r>
              <a:rPr lang="en-GB" dirty="0" smtClean="0"/>
              <a:t>Q.1.Which </a:t>
            </a:r>
            <a:r>
              <a:rPr lang="en-GB" dirty="0"/>
              <a:t>of these has been associated with fuzzy logic?</a:t>
            </a:r>
          </a:p>
          <a:p>
            <a:pPr marL="0" indent="0">
              <a:buNone/>
            </a:pPr>
            <a:r>
              <a:rPr lang="en-GB" dirty="0"/>
              <a:t>a. Many-valued </a:t>
            </a:r>
            <a:r>
              <a:rPr lang="en-GB" dirty="0" smtClean="0"/>
              <a:t>logic       b</a:t>
            </a:r>
            <a:r>
              <a:rPr lang="en-GB" dirty="0"/>
              <a:t>. Crisp set logic</a:t>
            </a:r>
          </a:p>
          <a:p>
            <a:pPr marL="0" indent="0">
              <a:buNone/>
            </a:pPr>
            <a:r>
              <a:rPr lang="en-GB" dirty="0"/>
              <a:t>c. Binary set </a:t>
            </a:r>
            <a:r>
              <a:rPr lang="en-GB" dirty="0" smtClean="0"/>
              <a:t>logic           d</a:t>
            </a:r>
            <a:r>
              <a:rPr lang="en-GB" dirty="0"/>
              <a:t>. Two-valued logic</a:t>
            </a:r>
          </a:p>
          <a:p>
            <a:pPr marL="0" indent="0">
              <a:buNone/>
            </a:pPr>
            <a:endParaRPr lang="en-GB" b="1" dirty="0" smtClean="0"/>
          </a:p>
          <a:p>
            <a:pPr marL="0" indent="0">
              <a:buNone/>
            </a:pPr>
            <a:r>
              <a:rPr lang="en-GB" b="1" dirty="0" smtClean="0"/>
              <a:t>Answer</a:t>
            </a:r>
            <a:r>
              <a:rPr lang="en-GB" b="1" dirty="0"/>
              <a:t>:</a:t>
            </a:r>
            <a:r>
              <a:rPr lang="en-GB" dirty="0"/>
              <a:t> (a) Many-valued logic</a:t>
            </a: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9645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MCQ</a:t>
            </a:r>
            <a:endParaRPr lang="en-GB" dirty="0"/>
          </a:p>
        </p:txBody>
      </p:sp>
      <p:sp>
        <p:nvSpPr>
          <p:cNvPr id="3" name="Content Placeholder 2"/>
          <p:cNvSpPr>
            <a:spLocks noGrp="1"/>
          </p:cNvSpPr>
          <p:nvPr>
            <p:ph idx="1"/>
          </p:nvPr>
        </p:nvSpPr>
        <p:spPr>
          <a:xfrm>
            <a:off x="611560" y="1953144"/>
            <a:ext cx="8229600" cy="4525963"/>
          </a:xfrm>
        </p:spPr>
        <p:txBody>
          <a:bodyPr/>
          <a:lstStyle/>
          <a:p>
            <a:pPr marL="0" indent="0">
              <a:buNone/>
            </a:pPr>
            <a:r>
              <a:rPr lang="en-GB" dirty="0" smtClean="0"/>
              <a:t>Q.2.Hard Computing is/are…</a:t>
            </a:r>
          </a:p>
          <a:p>
            <a:pPr marL="514350" indent="-514350">
              <a:buAutoNum type="alphaLcParenBoth"/>
            </a:pPr>
            <a:r>
              <a:rPr lang="en-GB" dirty="0" smtClean="0"/>
              <a:t>Deterministic     (b)</a:t>
            </a:r>
            <a:r>
              <a:rPr lang="en-GB" dirty="0"/>
              <a:t> incorporates stochasticity</a:t>
            </a:r>
          </a:p>
          <a:p>
            <a:pPr marL="0" indent="0">
              <a:buNone/>
            </a:pPr>
            <a:r>
              <a:rPr lang="en-GB" dirty="0" smtClean="0"/>
              <a:t>(c) Bothe a &amp; b      (d) None of these</a:t>
            </a:r>
          </a:p>
          <a:p>
            <a:pPr marL="0" indent="0">
              <a:buNone/>
            </a:pPr>
            <a:endParaRPr lang="en-GB" dirty="0"/>
          </a:p>
          <a:p>
            <a:pPr marL="0" indent="0">
              <a:buNone/>
            </a:pPr>
            <a:r>
              <a:rPr lang="en-GB" dirty="0" smtClean="0"/>
              <a:t>Ans</a:t>
            </a:r>
            <a:r>
              <a:rPr lang="en-GB" dirty="0" smtClean="0">
                <a:sym typeface="Wingdings" panose="05000000000000000000" pitchFamily="2" charset="2"/>
              </a:rPr>
              <a:t>:- (a) </a:t>
            </a:r>
            <a:r>
              <a:rPr lang="en-GB" dirty="0"/>
              <a:t>Deterministic</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8541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MCQ</a:t>
            </a:r>
            <a:endParaRPr lang="en-GB" dirty="0"/>
          </a:p>
        </p:txBody>
      </p:sp>
      <p:sp>
        <p:nvSpPr>
          <p:cNvPr id="3" name="Content Placeholder 2"/>
          <p:cNvSpPr>
            <a:spLocks noGrp="1"/>
          </p:cNvSpPr>
          <p:nvPr>
            <p:ph idx="1"/>
          </p:nvPr>
        </p:nvSpPr>
        <p:spPr>
          <a:xfrm>
            <a:off x="611560" y="2182145"/>
            <a:ext cx="8229600" cy="4525963"/>
          </a:xfrm>
        </p:spPr>
        <p:txBody>
          <a:bodyPr>
            <a:normAutofit/>
          </a:bodyPr>
          <a:lstStyle/>
          <a:p>
            <a:pPr marL="0" indent="0">
              <a:buNone/>
            </a:pPr>
            <a:r>
              <a:rPr lang="en-GB" dirty="0" smtClean="0"/>
              <a:t>Q.3.Soft computing is /are…</a:t>
            </a:r>
          </a:p>
          <a:p>
            <a:pPr marL="514350" indent="-514350">
              <a:buAutoNum type="alphaLcParenBoth"/>
            </a:pPr>
            <a:r>
              <a:rPr lang="en-GB" dirty="0" smtClean="0"/>
              <a:t>incorporates stochasticity</a:t>
            </a:r>
          </a:p>
          <a:p>
            <a:pPr marL="0" indent="0">
              <a:buNone/>
            </a:pPr>
            <a:r>
              <a:rPr lang="en-GB" dirty="0" smtClean="0"/>
              <a:t>(b)</a:t>
            </a:r>
            <a:r>
              <a:rPr lang="en-GB" dirty="0"/>
              <a:t> </a:t>
            </a:r>
            <a:r>
              <a:rPr lang="en-GB" dirty="0" smtClean="0"/>
              <a:t>Deterministic    (c)both a &amp; b </a:t>
            </a:r>
          </a:p>
          <a:p>
            <a:pPr marL="0" indent="0">
              <a:buNone/>
            </a:pPr>
            <a:r>
              <a:rPr lang="en-GB" dirty="0" smtClean="0"/>
              <a:t>(d)None of these</a:t>
            </a:r>
          </a:p>
          <a:p>
            <a:pPr marL="0" indent="0">
              <a:buNone/>
            </a:pPr>
            <a:endParaRPr lang="en-GB" dirty="0"/>
          </a:p>
          <a:p>
            <a:pPr marL="0" indent="0">
              <a:buNone/>
            </a:pPr>
            <a:r>
              <a:rPr lang="en-GB" dirty="0" smtClean="0"/>
              <a:t>Ans</a:t>
            </a:r>
            <a:r>
              <a:rPr lang="en-GB" dirty="0" smtClean="0">
                <a:sym typeface="Wingdings" panose="05000000000000000000" pitchFamily="2" charset="2"/>
              </a:rPr>
              <a:t>:- (a) </a:t>
            </a:r>
            <a:r>
              <a:rPr lang="en-GB" dirty="0" smtClean="0"/>
              <a:t>incorporates </a:t>
            </a:r>
            <a:r>
              <a:rPr lang="en-GB" dirty="0" err="1" smtClean="0"/>
              <a:t>stochasticity</a:t>
            </a:r>
            <a:r>
              <a:rPr lang="en-GB" dirty="0" smtClean="0"/>
              <a:t> i.e. </a:t>
            </a:r>
            <a:r>
              <a:rPr lang="en-US" dirty="0"/>
              <a:t>refers to the </a:t>
            </a:r>
            <a:r>
              <a:rPr lang="en-US" dirty="0" smtClean="0"/>
              <a:t>property of </a:t>
            </a:r>
            <a:r>
              <a:rPr lang="en-US" dirty="0"/>
              <a:t>being well described by a random probability distribution.</a:t>
            </a:r>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26110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MCQ</a:t>
            </a:r>
            <a:endParaRPr lang="en-GB" dirty="0"/>
          </a:p>
        </p:txBody>
      </p:sp>
      <p:sp>
        <p:nvSpPr>
          <p:cNvPr id="3" name="Content Placeholder 2"/>
          <p:cNvSpPr>
            <a:spLocks noGrp="1"/>
          </p:cNvSpPr>
          <p:nvPr>
            <p:ph idx="1"/>
          </p:nvPr>
        </p:nvSpPr>
        <p:spPr>
          <a:xfrm>
            <a:off x="611560" y="2182145"/>
            <a:ext cx="8229600" cy="4525963"/>
          </a:xfrm>
        </p:spPr>
        <p:txBody>
          <a:bodyPr/>
          <a:lstStyle/>
          <a:p>
            <a:pPr marL="0" indent="0">
              <a:buNone/>
            </a:pPr>
            <a:r>
              <a:rPr lang="en-GB" dirty="0" smtClean="0"/>
              <a:t>Q.4.</a:t>
            </a:r>
            <a:r>
              <a:rPr lang="en-GB" dirty="0"/>
              <a:t> The term soft computing was proposed by the inventor of fuzzy logic, Lofti A. Zadeh </a:t>
            </a:r>
            <a:endParaRPr lang="en-GB" dirty="0" smtClean="0"/>
          </a:p>
          <a:p>
            <a:pPr marL="514350" indent="-514350">
              <a:buAutoNum type="alphaLcParenBoth"/>
            </a:pPr>
            <a:r>
              <a:rPr lang="en-GB" dirty="0" smtClean="0"/>
              <a:t>Charles Babbage</a:t>
            </a:r>
          </a:p>
          <a:p>
            <a:pPr marL="0" indent="0">
              <a:buNone/>
            </a:pPr>
            <a:r>
              <a:rPr lang="en-GB" dirty="0" smtClean="0"/>
              <a:t>(b)</a:t>
            </a:r>
            <a:r>
              <a:rPr lang="en-GB" dirty="0"/>
              <a:t> Lofti A. Zadeh    </a:t>
            </a:r>
            <a:r>
              <a:rPr lang="en-GB" dirty="0" smtClean="0"/>
              <a:t>(c) Alan Turing</a:t>
            </a:r>
          </a:p>
          <a:p>
            <a:pPr marL="0" indent="0">
              <a:buNone/>
            </a:pPr>
            <a:r>
              <a:rPr lang="en-GB" dirty="0" smtClean="0"/>
              <a:t>(d)None of these</a:t>
            </a:r>
          </a:p>
          <a:p>
            <a:pPr marL="0" indent="0">
              <a:buNone/>
            </a:pPr>
            <a:endParaRPr lang="en-GB" dirty="0"/>
          </a:p>
          <a:p>
            <a:pPr marL="0" indent="0">
              <a:buNone/>
            </a:pPr>
            <a:r>
              <a:rPr lang="en-GB" dirty="0" smtClean="0"/>
              <a:t>Ans</a:t>
            </a:r>
            <a:r>
              <a:rPr lang="en-GB" dirty="0" smtClean="0">
                <a:sym typeface="Wingdings" panose="05000000000000000000" pitchFamily="2" charset="2"/>
              </a:rPr>
              <a:t>:- </a:t>
            </a:r>
            <a:r>
              <a:rPr lang="en-GB" dirty="0"/>
              <a:t>(b) Lofti A. Zadeh </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28</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32918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46110" y="161516"/>
            <a:ext cx="6275040" cy="1143000"/>
          </a:xfrm>
        </p:spPr>
        <p:txBody>
          <a:bodyPr>
            <a:normAutofit/>
          </a:bodyPr>
          <a:lstStyle/>
          <a:p>
            <a:pPr algn="l"/>
            <a:r>
              <a:rPr lang="en-US" sz="3600" b="1" dirty="0" smtClean="0">
                <a:latin typeface="Times New Roman" pitchFamily="18" charset="0"/>
                <a:cs typeface="Times New Roman" pitchFamily="18" charset="0"/>
              </a:rPr>
              <a:t>	Questions</a:t>
            </a:r>
            <a:endParaRPr lang="en-IN" sz="3600" dirty="0"/>
          </a:p>
        </p:txBody>
      </p:sp>
      <p:sp>
        <p:nvSpPr>
          <p:cNvPr id="3" name="Content Placeholder 2">
            <a:extLst>
              <a:ext uri="{FF2B5EF4-FFF2-40B4-BE49-F238E27FC236}">
                <a16:creationId xmlns:a16="http://schemas.microsoft.com/office/drawing/2014/main" id="{7F402D92-AB7C-4F67-A923-F8494EDADF5F}"/>
              </a:ext>
            </a:extLst>
          </p:cNvPr>
          <p:cNvSpPr>
            <a:spLocks noGrp="1"/>
          </p:cNvSpPr>
          <p:nvPr>
            <p:ph idx="1"/>
          </p:nvPr>
        </p:nvSpPr>
        <p:spPr/>
        <p:txBody>
          <a:bodyPr>
            <a:normAutofit/>
          </a:bodyPr>
          <a:lstStyle/>
          <a:p>
            <a:pPr marL="45720" indent="0" algn="just">
              <a:buNone/>
            </a:pPr>
            <a:endParaRPr lang="en-IN" sz="2800" dirty="0" smtClean="0">
              <a:latin typeface="Times New Roman" panose="02020603050405020304" pitchFamily="18" charset="0"/>
              <a:cs typeface="Times New Roman" panose="02020603050405020304" pitchFamily="18" charset="0"/>
            </a:endParaRPr>
          </a:p>
          <a:p>
            <a:pPr marL="45720" indent="0" algn="just">
              <a:buNone/>
            </a:pPr>
            <a:r>
              <a:rPr lang="en-IN" sz="2800" dirty="0" smtClean="0">
                <a:latin typeface="Times New Roman" panose="02020603050405020304" pitchFamily="18" charset="0"/>
                <a:cs typeface="Times New Roman" panose="02020603050405020304" pitchFamily="18" charset="0"/>
              </a:rPr>
              <a:t>Q1</a:t>
            </a:r>
            <a:r>
              <a:rPr lang="en-IN" sz="2800" dirty="0">
                <a:latin typeface="Times New Roman" panose="02020603050405020304" pitchFamily="18" charset="0"/>
                <a:cs typeface="Times New Roman" panose="02020603050405020304" pitchFamily="18" charset="0"/>
              </a:rPr>
              <a:t>. Differentiate Hard Computing and Soft Computing?</a:t>
            </a:r>
          </a:p>
          <a:p>
            <a:pPr marL="45720" indent="0" algn="just">
              <a:buNone/>
            </a:pPr>
            <a:endParaRPr lang="en-IN" sz="2800" dirty="0">
              <a:latin typeface="Times New Roman" panose="02020603050405020304" pitchFamily="18" charset="0"/>
              <a:cs typeface="Times New Roman" panose="02020603050405020304" pitchFamily="18" charset="0"/>
            </a:endParaRPr>
          </a:p>
          <a:p>
            <a:pPr marL="45720" indent="0" algn="just">
              <a:buNone/>
            </a:pPr>
            <a:r>
              <a:rPr lang="en-IN" sz="2800" dirty="0">
                <a:latin typeface="Times New Roman" panose="02020603050405020304" pitchFamily="18" charset="0"/>
                <a:cs typeface="Times New Roman" panose="02020603050405020304" pitchFamily="18" charset="0"/>
              </a:rPr>
              <a:t>Q2. What are the problems which can be solved by soft computing?</a:t>
            </a:r>
          </a:p>
          <a:p>
            <a:pPr marL="45720" indent="0" algn="just">
              <a:buNone/>
            </a:pP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29</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18998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smtClean="0"/>
              <a:t>	BCSE0103</a:t>
            </a:r>
            <a:r>
              <a:rPr lang="en-US" sz="3600" b="1" dirty="0"/>
              <a:t>: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3</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p:txBody>
          <a:bodyPr>
            <a:normAutofit fontScale="62500" lnSpcReduction="20000"/>
          </a:bodyPr>
          <a:lstStyle/>
          <a:p>
            <a:pPr algn="just"/>
            <a:r>
              <a:rPr lang="en-US" b="1" dirty="0"/>
              <a:t>Fuzzy Logic:</a:t>
            </a:r>
            <a:r>
              <a:rPr lang="en-US" dirty="0"/>
              <a:t> Fuzzy Relations, Fuzzy System, Crisp Logic, Propositional Logic and its Laws, Inference in Propositional Logic, Fuzzy Logic, Inference in Fuzzy Logic (GMP and GMT), Fuzzy Rule Based System, </a:t>
            </a:r>
            <a:r>
              <a:rPr lang="en-US" dirty="0" err="1"/>
              <a:t>Fuzzyfication</a:t>
            </a:r>
            <a:r>
              <a:rPr lang="en-US" dirty="0"/>
              <a:t> &amp; </a:t>
            </a:r>
            <a:r>
              <a:rPr lang="en-US" dirty="0" err="1"/>
              <a:t>Defuzzification</a:t>
            </a:r>
            <a:r>
              <a:rPr lang="en-US" dirty="0"/>
              <a:t>, Applications of Fuzzy Logic.</a:t>
            </a:r>
            <a:endParaRPr lang="en-IN" dirty="0"/>
          </a:p>
          <a:p>
            <a:pPr algn="just"/>
            <a:r>
              <a:rPr lang="en-US" b="1" dirty="0"/>
              <a:t>Genetic Algorithm(GA):</a:t>
            </a:r>
            <a:r>
              <a:rPr lang="en-US" dirty="0"/>
              <a:t>Introduction to GA, Search optimization Method, Evolutionary Algorithm Working Principle, Biological Background of GA, Working Principles of GA, Encoding(Binary, Value, Permutation, Tree), Operators of GA(Random Population, Reproduction or Selection), Crossover and Mutation, Basics of Genetic Algorithm with Examples, Introduction to Genetic </a:t>
            </a:r>
            <a:r>
              <a:rPr lang="en-US" dirty="0" smtClean="0"/>
              <a:t>programming</a:t>
            </a:r>
          </a:p>
          <a:p>
            <a:pPr marL="0" indent="0">
              <a:buNone/>
            </a:pPr>
            <a:r>
              <a:rPr lang="en-US" b="1" dirty="0"/>
              <a:t>Text Books:</a:t>
            </a:r>
            <a:endParaRPr lang="en-IN" dirty="0"/>
          </a:p>
          <a:p>
            <a:pPr lvl="0"/>
            <a:r>
              <a:rPr lang="en-US" dirty="0"/>
              <a:t>S. </a:t>
            </a:r>
            <a:r>
              <a:rPr lang="en-US" dirty="0" err="1"/>
              <a:t>Rajsekaran</a:t>
            </a:r>
            <a:r>
              <a:rPr lang="en-US" dirty="0"/>
              <a:t>&amp; G.A. </a:t>
            </a:r>
            <a:r>
              <a:rPr lang="en-US" dirty="0" err="1"/>
              <a:t>VijayalakshmiPai</a:t>
            </a:r>
            <a:r>
              <a:rPr lang="en-US" dirty="0"/>
              <a:t>, “Neural Networks, Fuzzy Logic and Genetic Algorithm: Synthesis and Applications”, 4</a:t>
            </a:r>
            <a:r>
              <a:rPr lang="en-US" baseline="30000" dirty="0"/>
              <a:t>th</a:t>
            </a:r>
            <a:r>
              <a:rPr lang="en-US" dirty="0"/>
              <a:t> Edition, Prentice Hall of India,2003.</a:t>
            </a:r>
            <a:endParaRPr lang="en-IN" dirty="0"/>
          </a:p>
          <a:p>
            <a:pPr algn="just"/>
            <a:endParaRPr lang="en-IN" dirty="0"/>
          </a:p>
        </p:txBody>
      </p:sp>
    </p:spTree>
    <p:extLst>
      <p:ext uri="{BB962C8B-B14F-4D97-AF65-F5344CB8AC3E}">
        <p14:creationId xmlns:p14="http://schemas.microsoft.com/office/powerpoint/2010/main" val="40631989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IN" sz="3600" b="1" dirty="0"/>
              <a:t>Biological nervous system</a:t>
            </a:r>
            <a:endParaRPr lang="en-GB" sz="36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130239"/>
            <a:ext cx="8229600" cy="3465884"/>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30</a:t>
            </a:fld>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8885970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07704" y="95959"/>
            <a:ext cx="7388399" cy="1143000"/>
          </a:xfrm>
        </p:spPr>
        <p:txBody>
          <a:bodyPr>
            <a:normAutofit/>
          </a:bodyPr>
          <a:lstStyle/>
          <a:p>
            <a:pPr algn="l"/>
            <a:r>
              <a:rPr lang="en-IN" sz="3200" b="1" dirty="0" smtClean="0">
                <a:latin typeface="Times New Roman" pitchFamily="18" charset="0"/>
                <a:cs typeface="Times New Roman" pitchFamily="18" charset="0"/>
              </a:rPr>
              <a:t>	Neuron </a:t>
            </a:r>
            <a:r>
              <a:rPr lang="en-IN" sz="3200" b="1" dirty="0">
                <a:latin typeface="Times New Roman" pitchFamily="18" charset="0"/>
                <a:cs typeface="Times New Roman" pitchFamily="18" charset="0"/>
              </a:rPr>
              <a:t>and its working</a:t>
            </a:r>
            <a:endParaRPr lang="en-US" altLang="en-US" sz="3200" b="1" dirty="0">
              <a:latin typeface="Times New Roman" pitchFamily="18" charset="0"/>
              <a:cs typeface="Times New Roman" pitchFamily="18" charset="0"/>
            </a:endParaRPr>
          </a:p>
        </p:txBody>
      </p:sp>
      <p:sp>
        <p:nvSpPr>
          <p:cNvPr id="40963" name="Rectangle 3"/>
          <p:cNvSpPr>
            <a:spLocks noGrp="1" noChangeArrowheads="1"/>
          </p:cNvSpPr>
          <p:nvPr>
            <p:ph idx="1"/>
          </p:nvPr>
        </p:nvSpPr>
        <p:spPr>
          <a:xfrm>
            <a:off x="457200" y="1268760"/>
            <a:ext cx="8229600" cy="4525963"/>
          </a:xfrm>
        </p:spPr>
        <p:txBody>
          <a:bodyPr>
            <a:noAutofit/>
          </a:bodyPr>
          <a:lstStyle/>
          <a:p>
            <a:pPr algn="just">
              <a:lnSpc>
                <a:spcPct val="110000"/>
              </a:lnSpc>
            </a:pPr>
            <a:endParaRPr lang="en-US" sz="2000" dirty="0" smtClean="0"/>
          </a:p>
          <a:p>
            <a:pPr algn="just">
              <a:lnSpc>
                <a:spcPct val="110000"/>
              </a:lnSpc>
            </a:pPr>
            <a:endParaRPr lang="en-US" sz="2000" dirty="0" smtClean="0"/>
          </a:p>
          <a:p>
            <a:pPr algn="just">
              <a:lnSpc>
                <a:spcPct val="110000"/>
              </a:lnSpc>
            </a:pPr>
            <a:r>
              <a:rPr lang="en-US" sz="2000" dirty="0" smtClean="0"/>
              <a:t>There </a:t>
            </a:r>
            <a:r>
              <a:rPr lang="en-US" sz="2000" dirty="0"/>
              <a:t>is a chemical in each neuron called </a:t>
            </a:r>
            <a:r>
              <a:rPr lang="en-US" sz="2000" b="1" dirty="0"/>
              <a:t>neurotransmitter</a:t>
            </a:r>
            <a:r>
              <a:rPr lang="en-US" sz="2000" dirty="0"/>
              <a:t>. </a:t>
            </a:r>
          </a:p>
          <a:p>
            <a:pPr algn="just">
              <a:lnSpc>
                <a:spcPct val="110000"/>
              </a:lnSpc>
            </a:pPr>
            <a:r>
              <a:rPr lang="en-US" sz="2000" dirty="0"/>
              <a:t>A signal (also called sense) is transmitted across neurons by this chemical. </a:t>
            </a:r>
          </a:p>
          <a:p>
            <a:pPr algn="just">
              <a:lnSpc>
                <a:spcPct val="110000"/>
              </a:lnSpc>
            </a:pPr>
            <a:r>
              <a:rPr lang="en-US" sz="2000" dirty="0"/>
              <a:t>That is, all inputs from other neuron arrive to a neurons through </a:t>
            </a:r>
            <a:r>
              <a:rPr lang="en-US" sz="2000" b="1" dirty="0"/>
              <a:t>dendrites</a:t>
            </a:r>
            <a:r>
              <a:rPr lang="en-US" sz="2000" dirty="0"/>
              <a:t>.</a:t>
            </a:r>
          </a:p>
          <a:p>
            <a:pPr algn="just">
              <a:lnSpc>
                <a:spcPct val="110000"/>
              </a:lnSpc>
            </a:pPr>
            <a:r>
              <a:rPr lang="en-US" sz="2000" dirty="0"/>
              <a:t> These signals are accumulated at the </a:t>
            </a:r>
            <a:r>
              <a:rPr lang="en-US" sz="2000" b="1" dirty="0"/>
              <a:t>synapse</a:t>
            </a:r>
            <a:r>
              <a:rPr lang="en-US" sz="2000" dirty="0"/>
              <a:t> of the neuron and then serve as the output to be transmitted through the neuron. An action may produce an electrical impulse, which usually lasts for about a millisecond. </a:t>
            </a:r>
          </a:p>
          <a:p>
            <a:pPr algn="just">
              <a:lnSpc>
                <a:spcPct val="110000"/>
              </a:lnSpc>
            </a:pPr>
            <a:r>
              <a:rPr lang="en-US" sz="2000" dirty="0"/>
              <a:t>Note that this pulse generated due to an incoming signal and all signal may not produce pulses in axon unless it crosses a threshold value.</a:t>
            </a:r>
          </a:p>
          <a:p>
            <a:pPr algn="just">
              <a:lnSpc>
                <a:spcPct val="110000"/>
              </a:lnSpc>
            </a:pPr>
            <a:r>
              <a:rPr lang="en-US" sz="2000" dirty="0"/>
              <a:t> Also, note that an action signal in </a:t>
            </a:r>
            <a:r>
              <a:rPr lang="en-US" sz="2000" b="1" dirty="0"/>
              <a:t>axon</a:t>
            </a:r>
            <a:r>
              <a:rPr lang="en-US" sz="2000" dirty="0"/>
              <a:t> of a neuron is commutative signals arrive at dendrites which summed up at </a:t>
            </a:r>
            <a:r>
              <a:rPr lang="en-US" sz="2000" b="1" dirty="0"/>
              <a:t>soma</a:t>
            </a:r>
            <a:r>
              <a:rPr lang="en-US" sz="2000" dirty="0"/>
              <a:t>. </a:t>
            </a:r>
            <a:endParaRPr lang="en-US" altLang="en-US" sz="2000" dirty="0">
              <a:latin typeface="Times New Roman" panose="02020603050405020304" pitchFamily="18" charset="0"/>
              <a:cs typeface="Times New Roman" panose="02020603050405020304" pitchFamily="18" charset="0"/>
            </a:endParaRPr>
          </a:p>
        </p:txBody>
      </p:sp>
      <p:sp>
        <p:nvSpPr>
          <p:cNvPr id="40964" name="Footer Placeholder 4"/>
          <p:cNvSpPr>
            <a:spLocks noGrp="1"/>
          </p:cNvSpPr>
          <p:nvPr>
            <p:ph type="ftr" sz="quarter" idx="11"/>
          </p:nvPr>
        </p:nvSpPr>
        <p:spPr bwMode="auto">
          <a:xfrm>
            <a:off x="3124200" y="6356350"/>
            <a:ext cx="461615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GB" smtClean="0"/>
              <a:t>&lt;BCSE0103&gt; &lt;Soft Computing&gt;</a:t>
            </a:r>
            <a:endParaRPr lang="en-US" dirty="0"/>
          </a:p>
        </p:txBody>
      </p:sp>
      <p:sp>
        <p:nvSpPr>
          <p:cNvPr id="4096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85584926-ADAB-4E15-A645-1B535923E73A}" type="slidenum">
              <a:rPr lang="en-US" altLang="en-US" smtClean="0"/>
              <a:pPr/>
              <a:t>31</a:t>
            </a:fld>
            <a:endParaRPr lang="en-US" alt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760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123728" y="277910"/>
            <a:ext cx="7020272" cy="648072"/>
          </a:xfrm>
        </p:spPr>
        <p:txBody>
          <a:bodyPr>
            <a:noAutofit/>
          </a:bodyPr>
          <a:lstStyle/>
          <a:p>
            <a:pPr algn="l"/>
            <a:r>
              <a:rPr lang="en-US" sz="3200" b="1" dirty="0" smtClean="0">
                <a:latin typeface="Times New Roman" pitchFamily="18" charset="0"/>
                <a:cs typeface="Times New Roman" pitchFamily="18" charset="0"/>
              </a:rPr>
              <a:t>	</a:t>
            </a:r>
            <a:br>
              <a:rPr lang="en-US" sz="3200" b="1" dirty="0" smtClean="0">
                <a:latin typeface="Times New Roman" pitchFamily="18" charset="0"/>
                <a:cs typeface="Times New Roman" pitchFamily="18" charset="0"/>
              </a:rPr>
            </a:br>
            <a:r>
              <a:rPr lang="en-US" sz="3200" b="1" dirty="0">
                <a:latin typeface="Times New Roman" pitchFamily="18" charset="0"/>
                <a:cs typeface="Times New Roman" pitchFamily="18" charset="0"/>
              </a:rPr>
              <a:t>	</a:t>
            </a:r>
            <a:r>
              <a:rPr lang="en-US" sz="3200" b="1" dirty="0" smtClean="0">
                <a:latin typeface="Times New Roman" pitchFamily="18" charset="0"/>
                <a:cs typeface="Times New Roman" pitchFamily="18" charset="0"/>
              </a:rPr>
              <a:t>Brain</a:t>
            </a:r>
            <a:r>
              <a:rPr lang="en-US" sz="3200" b="1" dirty="0">
                <a:latin typeface="Times New Roman" pitchFamily="18" charset="0"/>
                <a:cs typeface="Times New Roman" pitchFamily="18" charset="0"/>
              </a:rPr>
              <a:t>: Center of the nervous </a:t>
            </a:r>
            <a:r>
              <a:rPr lang="en-US" sz="3200" b="1" dirty="0" smtClean="0">
                <a:latin typeface="Times New Roman" pitchFamily="18" charset="0"/>
                <a:cs typeface="Times New Roman" pitchFamily="18" charset="0"/>
              </a:rPr>
              <a:t>		system</a:t>
            </a:r>
            <a:endParaRPr lang="en-IN" sz="3200" b="1" dirty="0">
              <a:latin typeface="Times New Roman" pitchFamily="18" charset="0"/>
              <a:cs typeface="Times New Roman" pitchFamily="18" charset="0"/>
            </a:endParaRPr>
          </a:p>
        </p:txBody>
      </p:sp>
      <p:graphicFrame>
        <p:nvGraphicFramePr>
          <p:cNvPr id="7" name="Table 7">
            <a:extLst>
              <a:ext uri="{FF2B5EF4-FFF2-40B4-BE49-F238E27FC236}">
                <a16:creationId xmlns:a16="http://schemas.microsoft.com/office/drawing/2014/main" id="{5289591C-83E9-4972-BD96-646B49B0AC8B}"/>
              </a:ext>
            </a:extLst>
          </p:cNvPr>
          <p:cNvGraphicFramePr>
            <a:graphicFrameLocks noGrp="1"/>
          </p:cNvGraphicFramePr>
          <p:nvPr>
            <p:ph idx="1"/>
            <p:extLst>
              <p:ext uri="{D42A27DB-BD31-4B8C-83A1-F6EECF244321}">
                <p14:modId xmlns:p14="http://schemas.microsoft.com/office/powerpoint/2010/main" val="1365915257"/>
              </p:ext>
            </p:extLst>
          </p:nvPr>
        </p:nvGraphicFramePr>
        <p:xfrm>
          <a:off x="457200" y="2081020"/>
          <a:ext cx="8229600" cy="313436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11644449"/>
                    </a:ext>
                  </a:extLst>
                </a:gridCol>
                <a:gridCol w="4114800">
                  <a:extLst>
                    <a:ext uri="{9D8B030D-6E8A-4147-A177-3AD203B41FA5}">
                      <a16:colId xmlns:a16="http://schemas.microsoft.com/office/drawing/2014/main" val="2493182504"/>
                    </a:ext>
                  </a:extLst>
                </a:gridCol>
              </a:tblGrid>
              <a:tr h="370840">
                <a:tc>
                  <a:txBody>
                    <a:bodyPr/>
                    <a:lstStyle/>
                    <a:p>
                      <a:r>
                        <a:rPr lang="en-IN" dirty="0"/>
                        <a:t>Brain</a:t>
                      </a:r>
                    </a:p>
                  </a:txBody>
                  <a:tcPr/>
                </a:tc>
                <a:tc>
                  <a:txBody>
                    <a:bodyPr/>
                    <a:lstStyle/>
                    <a:p>
                      <a:r>
                        <a:rPr lang="en-IN" dirty="0"/>
                        <a:t>Computer</a:t>
                      </a:r>
                    </a:p>
                  </a:txBody>
                  <a:tcPr/>
                </a:tc>
                <a:extLst>
                  <a:ext uri="{0D108BD9-81ED-4DB2-BD59-A6C34878D82A}">
                    <a16:rowId xmlns:a16="http://schemas.microsoft.com/office/drawing/2014/main" val="4061509496"/>
                  </a:ext>
                </a:extLst>
              </a:tr>
              <a:tr h="370840">
                <a:tc>
                  <a:txBody>
                    <a:bodyPr/>
                    <a:lstStyle/>
                    <a:p>
                      <a:r>
                        <a:rPr lang="en-IN" dirty="0"/>
                        <a:t>1. Analogue</a:t>
                      </a:r>
                    </a:p>
                  </a:txBody>
                  <a:tcPr/>
                </a:tc>
                <a:tc>
                  <a:txBody>
                    <a:bodyPr/>
                    <a:lstStyle/>
                    <a:p>
                      <a:r>
                        <a:rPr lang="en-IN" dirty="0"/>
                        <a:t>1.Digital</a:t>
                      </a:r>
                    </a:p>
                  </a:txBody>
                  <a:tcPr/>
                </a:tc>
                <a:extLst>
                  <a:ext uri="{0D108BD9-81ED-4DB2-BD59-A6C34878D82A}">
                    <a16:rowId xmlns:a16="http://schemas.microsoft.com/office/drawing/2014/main" val="687422527"/>
                  </a:ext>
                </a:extLst>
              </a:tr>
              <a:tr h="370840">
                <a:tc>
                  <a:txBody>
                    <a:bodyPr/>
                    <a:lstStyle/>
                    <a:p>
                      <a:r>
                        <a:rPr lang="en-IN" dirty="0"/>
                        <a:t>2. uses content addressable memory</a:t>
                      </a:r>
                    </a:p>
                  </a:txBody>
                  <a:tcPr/>
                </a:tc>
                <a:tc>
                  <a:txBody>
                    <a:bodyPr/>
                    <a:lstStyle/>
                    <a:p>
                      <a:r>
                        <a:rPr lang="en-IN" dirty="0"/>
                        <a:t>2.Uses byte addressable memory</a:t>
                      </a:r>
                    </a:p>
                  </a:txBody>
                  <a:tcPr/>
                </a:tc>
                <a:extLst>
                  <a:ext uri="{0D108BD9-81ED-4DB2-BD59-A6C34878D82A}">
                    <a16:rowId xmlns:a16="http://schemas.microsoft.com/office/drawing/2014/main" val="2849600573"/>
                  </a:ext>
                </a:extLst>
              </a:tr>
              <a:tr h="370840">
                <a:tc>
                  <a:txBody>
                    <a:bodyPr/>
                    <a:lstStyle/>
                    <a:p>
                      <a:r>
                        <a:rPr lang="en-IN" dirty="0"/>
                        <a:t>3. Massive parallel mechanism</a:t>
                      </a:r>
                    </a:p>
                  </a:txBody>
                  <a:tcPr/>
                </a:tc>
                <a:tc>
                  <a:txBody>
                    <a:bodyPr/>
                    <a:lstStyle/>
                    <a:p>
                      <a:r>
                        <a:rPr lang="en-IN" dirty="0"/>
                        <a:t>3. Serial and modular approach</a:t>
                      </a:r>
                    </a:p>
                  </a:txBody>
                  <a:tcPr/>
                </a:tc>
                <a:extLst>
                  <a:ext uri="{0D108BD9-81ED-4DB2-BD59-A6C34878D82A}">
                    <a16:rowId xmlns:a16="http://schemas.microsoft.com/office/drawing/2014/main" val="745566832"/>
                  </a:ext>
                </a:extLst>
              </a:tr>
              <a:tr h="370840">
                <a:tc>
                  <a:txBody>
                    <a:bodyPr/>
                    <a:lstStyle/>
                    <a:p>
                      <a:r>
                        <a:rPr lang="en-IN" dirty="0"/>
                        <a:t>4. Processing speed is not fixed; no system clock</a:t>
                      </a:r>
                    </a:p>
                  </a:txBody>
                  <a:tcPr/>
                </a:tc>
                <a:tc>
                  <a:txBody>
                    <a:bodyPr/>
                    <a:lstStyle/>
                    <a:p>
                      <a:r>
                        <a:rPr lang="en-IN" dirty="0"/>
                        <a:t>4. Processing speed is fixed</a:t>
                      </a:r>
                    </a:p>
                  </a:txBody>
                  <a:tcPr/>
                </a:tc>
                <a:extLst>
                  <a:ext uri="{0D108BD9-81ED-4DB2-BD59-A6C34878D82A}">
                    <a16:rowId xmlns:a16="http://schemas.microsoft.com/office/drawing/2014/main" val="392211319"/>
                  </a:ext>
                </a:extLst>
              </a:tr>
              <a:tr h="370840">
                <a:tc>
                  <a:txBody>
                    <a:bodyPr/>
                    <a:lstStyle/>
                    <a:p>
                      <a:r>
                        <a:rPr lang="en-IN" dirty="0"/>
                        <a:t>5.Synapses are far more complex than logic gates</a:t>
                      </a:r>
                    </a:p>
                  </a:txBody>
                  <a:tcPr/>
                </a:tc>
                <a:tc>
                  <a:txBody>
                    <a:bodyPr/>
                    <a:lstStyle/>
                    <a:p>
                      <a:r>
                        <a:rPr lang="en-IN" dirty="0"/>
                        <a:t>5. Easier than the architecture of Brain</a:t>
                      </a:r>
                    </a:p>
                  </a:txBody>
                  <a:tcPr/>
                </a:tc>
                <a:extLst>
                  <a:ext uri="{0D108BD9-81ED-4DB2-BD59-A6C34878D82A}">
                    <a16:rowId xmlns:a16="http://schemas.microsoft.com/office/drawing/2014/main" val="3100933008"/>
                  </a:ext>
                </a:extLst>
              </a:tr>
              <a:tr h="370840">
                <a:tc>
                  <a:txBody>
                    <a:bodyPr/>
                    <a:lstStyle/>
                    <a:p>
                      <a:r>
                        <a:rPr lang="en-IN" dirty="0"/>
                        <a:t>6. Much bigger than any computer</a:t>
                      </a:r>
                    </a:p>
                  </a:txBody>
                  <a:tcPr/>
                </a:tc>
                <a:tc>
                  <a:txBody>
                    <a:bodyPr/>
                    <a:lstStyle/>
                    <a:p>
                      <a:r>
                        <a:rPr lang="en-IN" dirty="0"/>
                        <a:t>6. Not so big.</a:t>
                      </a:r>
                    </a:p>
                  </a:txBody>
                  <a:tcPr/>
                </a:tc>
                <a:extLst>
                  <a:ext uri="{0D108BD9-81ED-4DB2-BD59-A6C34878D82A}">
                    <a16:rowId xmlns:a16="http://schemas.microsoft.com/office/drawing/2014/main" val="2593466953"/>
                  </a:ext>
                </a:extLst>
              </a:tr>
            </a:tbl>
          </a:graphicData>
        </a:graphic>
      </p:graphicFrame>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32</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5598487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843808" y="323074"/>
            <a:ext cx="7020272" cy="648072"/>
          </a:xfrm>
        </p:spPr>
        <p:txBody>
          <a:bodyPr>
            <a:noAutofit/>
          </a:bodyPr>
          <a:lstStyle/>
          <a:p>
            <a:pPr algn="l"/>
            <a:r>
              <a:rPr lang="en-US" sz="3200" b="1" dirty="0">
                <a:latin typeface="Times New Roman" pitchFamily="18" charset="0"/>
                <a:cs typeface="Times New Roman" pitchFamily="18" charset="0"/>
              </a:rPr>
              <a:t>Artificial Neural Networks (ANNs)</a:t>
            </a:r>
            <a:endParaRPr lang="en-IN" sz="3200" b="1"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33</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3" name="Content Placeholder 2"/>
          <p:cNvSpPr>
            <a:spLocks noGrp="1"/>
          </p:cNvSpPr>
          <p:nvPr>
            <p:ph idx="1"/>
          </p:nvPr>
        </p:nvSpPr>
        <p:spPr/>
        <p:txBody>
          <a:bodyPr>
            <a:normAutofit/>
          </a:bodyPr>
          <a:lstStyle/>
          <a:p>
            <a:pPr algn="just"/>
            <a:r>
              <a:rPr lang="en-US" dirty="0"/>
              <a:t>Neural </a:t>
            </a:r>
            <a:r>
              <a:rPr lang="en-US" dirty="0" smtClean="0"/>
              <a:t>networks are also artificial neural </a:t>
            </a:r>
            <a:r>
              <a:rPr lang="en-US" dirty="0"/>
              <a:t>networks (ANNs) or simulated </a:t>
            </a:r>
            <a:r>
              <a:rPr lang="en-US" dirty="0" smtClean="0"/>
              <a:t>neural networks </a:t>
            </a:r>
            <a:r>
              <a:rPr lang="en-US" dirty="0"/>
              <a:t>(SNNs).</a:t>
            </a:r>
          </a:p>
          <a:p>
            <a:pPr algn="just"/>
            <a:r>
              <a:rPr lang="en-US" dirty="0" smtClean="0"/>
              <a:t>It </a:t>
            </a:r>
            <a:r>
              <a:rPr lang="en-US" dirty="0"/>
              <a:t>is a subset of machine learning </a:t>
            </a:r>
            <a:r>
              <a:rPr lang="en-US" dirty="0" smtClean="0"/>
              <a:t>at the </a:t>
            </a:r>
            <a:r>
              <a:rPr lang="en-US" dirty="0"/>
              <a:t>heart of deep learning algorithms.</a:t>
            </a:r>
          </a:p>
          <a:p>
            <a:pPr algn="just"/>
            <a:r>
              <a:rPr lang="en-US" dirty="0" smtClean="0"/>
              <a:t>Their </a:t>
            </a:r>
            <a:r>
              <a:rPr lang="en-US" dirty="0"/>
              <a:t>name and structure are inspired by </a:t>
            </a:r>
            <a:r>
              <a:rPr lang="en-US" dirty="0" smtClean="0"/>
              <a:t>the human </a:t>
            </a:r>
            <a:r>
              <a:rPr lang="en-US" dirty="0"/>
              <a:t>brain, mimicking the way </a:t>
            </a:r>
            <a:r>
              <a:rPr lang="en-US" dirty="0" smtClean="0"/>
              <a:t>that biological </a:t>
            </a:r>
            <a:r>
              <a:rPr lang="en-US" dirty="0"/>
              <a:t>neurons signal to one another.</a:t>
            </a:r>
            <a:endParaRPr lang="en-IN" dirty="0"/>
          </a:p>
        </p:txBody>
      </p:sp>
    </p:spTree>
    <p:extLst>
      <p:ext uri="{BB962C8B-B14F-4D97-AF65-F5344CB8AC3E}">
        <p14:creationId xmlns:p14="http://schemas.microsoft.com/office/powerpoint/2010/main" val="37698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843808" y="323074"/>
            <a:ext cx="7020272" cy="648072"/>
          </a:xfrm>
        </p:spPr>
        <p:txBody>
          <a:bodyPr>
            <a:noAutofit/>
          </a:bodyPr>
          <a:lstStyle/>
          <a:p>
            <a:pPr algn="l"/>
            <a:r>
              <a:rPr lang="en-US" sz="3200" b="1" dirty="0">
                <a:latin typeface="Times New Roman" pitchFamily="18" charset="0"/>
                <a:cs typeface="Times New Roman" pitchFamily="18" charset="0"/>
              </a:rPr>
              <a:t>Artificial Neural Networks (ANNs)</a:t>
            </a:r>
            <a:endParaRPr lang="en-IN" sz="3200" b="1"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34</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3" name="Content Placeholder 2"/>
          <p:cNvSpPr>
            <a:spLocks noGrp="1"/>
          </p:cNvSpPr>
          <p:nvPr>
            <p:ph idx="1"/>
          </p:nvPr>
        </p:nvSpPr>
        <p:spPr>
          <a:xfrm>
            <a:off x="444274" y="1769396"/>
            <a:ext cx="8229600" cy="4525963"/>
          </a:xfrm>
        </p:spPr>
        <p:txBody>
          <a:bodyPr>
            <a:normAutofit fontScale="92500" lnSpcReduction="20000"/>
          </a:bodyPr>
          <a:lstStyle/>
          <a:p>
            <a:pPr algn="just"/>
            <a:r>
              <a:rPr lang="en-US" dirty="0"/>
              <a:t>Artificial neural networks (ANNs) are comprised </a:t>
            </a:r>
            <a:r>
              <a:rPr lang="en-US" dirty="0" smtClean="0"/>
              <a:t>of a </a:t>
            </a:r>
            <a:r>
              <a:rPr lang="en-US" dirty="0"/>
              <a:t>node layers, containing an input layer, one </a:t>
            </a:r>
            <a:r>
              <a:rPr lang="en-US" dirty="0" smtClean="0"/>
              <a:t>or more </a:t>
            </a:r>
            <a:r>
              <a:rPr lang="en-US" dirty="0"/>
              <a:t>hidden layers, and an output layer.</a:t>
            </a:r>
          </a:p>
          <a:p>
            <a:pPr algn="just"/>
            <a:r>
              <a:rPr lang="en-US" dirty="0" smtClean="0"/>
              <a:t>Each </a:t>
            </a:r>
            <a:r>
              <a:rPr lang="en-US" dirty="0"/>
              <a:t>node, or artificial neuron, connects </a:t>
            </a:r>
            <a:r>
              <a:rPr lang="en-US" dirty="0" smtClean="0"/>
              <a:t>to another </a:t>
            </a:r>
            <a:r>
              <a:rPr lang="en-US" dirty="0"/>
              <a:t>and has an associated weight </a:t>
            </a:r>
            <a:r>
              <a:rPr lang="en-US" dirty="0" smtClean="0"/>
              <a:t>and threshold</a:t>
            </a:r>
            <a:r>
              <a:rPr lang="en-US" dirty="0"/>
              <a:t>.</a:t>
            </a:r>
          </a:p>
          <a:p>
            <a:pPr algn="just"/>
            <a:r>
              <a:rPr lang="en-US" dirty="0" smtClean="0"/>
              <a:t>If </a:t>
            </a:r>
            <a:r>
              <a:rPr lang="en-US" dirty="0"/>
              <a:t>the output of any individual node is above </a:t>
            </a:r>
            <a:r>
              <a:rPr lang="en-US" dirty="0" smtClean="0"/>
              <a:t>the specified </a:t>
            </a:r>
            <a:r>
              <a:rPr lang="en-US" dirty="0"/>
              <a:t>threshold value, that node is activated</a:t>
            </a:r>
            <a:r>
              <a:rPr lang="en-US" dirty="0" smtClean="0"/>
              <a:t>, sending </a:t>
            </a:r>
            <a:r>
              <a:rPr lang="en-US" dirty="0"/>
              <a:t>data to the next layer of the network.</a:t>
            </a:r>
          </a:p>
          <a:p>
            <a:pPr algn="just"/>
            <a:r>
              <a:rPr lang="en-US" dirty="0"/>
              <a:t>Otherwise, no data is passed along to the </a:t>
            </a:r>
            <a:r>
              <a:rPr lang="en-US" dirty="0" smtClean="0"/>
              <a:t>next layer </a:t>
            </a:r>
            <a:r>
              <a:rPr lang="en-US" dirty="0"/>
              <a:t>of the network.</a:t>
            </a:r>
            <a:endParaRPr lang="en-IN" dirty="0"/>
          </a:p>
        </p:txBody>
      </p:sp>
    </p:spTree>
    <p:extLst>
      <p:ext uri="{BB962C8B-B14F-4D97-AF65-F5344CB8AC3E}">
        <p14:creationId xmlns:p14="http://schemas.microsoft.com/office/powerpoint/2010/main" val="35804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843808" y="323074"/>
            <a:ext cx="7020272" cy="648072"/>
          </a:xfrm>
        </p:spPr>
        <p:txBody>
          <a:bodyPr>
            <a:noAutofit/>
          </a:bodyPr>
          <a:lstStyle/>
          <a:p>
            <a:pPr algn="l"/>
            <a:r>
              <a:rPr lang="en-US" sz="3200" b="1" dirty="0">
                <a:latin typeface="Times New Roman" pitchFamily="18" charset="0"/>
                <a:cs typeface="Times New Roman" pitchFamily="18" charset="0"/>
              </a:rPr>
              <a:t>Artificial Neural Networks (ANNs)</a:t>
            </a:r>
            <a:endParaRPr lang="en-IN" sz="3200" b="1"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35</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3" name="Content Placeholder 2"/>
          <p:cNvSpPr>
            <a:spLocks noGrp="1"/>
          </p:cNvSpPr>
          <p:nvPr>
            <p:ph idx="1"/>
          </p:nvPr>
        </p:nvSpPr>
        <p:spPr>
          <a:xfrm>
            <a:off x="444274" y="1769396"/>
            <a:ext cx="8229600" cy="4525963"/>
          </a:xfrm>
        </p:spPr>
        <p:txBody>
          <a:bodyPr>
            <a:noAutofit/>
          </a:bodyPr>
          <a:lstStyle/>
          <a:p>
            <a:pPr algn="just"/>
            <a:r>
              <a:rPr lang="en-US" sz="2400" dirty="0"/>
              <a:t>Neural networks rely on training data to learn and </a:t>
            </a:r>
            <a:r>
              <a:rPr lang="en-US" sz="2400" dirty="0" smtClean="0"/>
              <a:t>improve their </a:t>
            </a:r>
            <a:r>
              <a:rPr lang="en-US" sz="2400" dirty="0"/>
              <a:t>accuracy over time. </a:t>
            </a:r>
            <a:endParaRPr lang="en-US" sz="2400" dirty="0" smtClean="0"/>
          </a:p>
          <a:p>
            <a:pPr algn="just"/>
            <a:r>
              <a:rPr lang="en-US" sz="2400" dirty="0" smtClean="0"/>
              <a:t>However</a:t>
            </a:r>
            <a:r>
              <a:rPr lang="en-US" sz="2400" dirty="0"/>
              <a:t>, once these </a:t>
            </a:r>
            <a:r>
              <a:rPr lang="en-US" sz="2400" dirty="0" smtClean="0"/>
              <a:t>learning algorithms </a:t>
            </a:r>
            <a:r>
              <a:rPr lang="en-US" sz="2400" dirty="0"/>
              <a:t>are fine-tuned for accuracy, they are </a:t>
            </a:r>
            <a:r>
              <a:rPr lang="en-US" sz="2400" dirty="0" smtClean="0"/>
              <a:t>powerful tools </a:t>
            </a:r>
            <a:r>
              <a:rPr lang="en-US" sz="2400" dirty="0"/>
              <a:t>in computer science and artificial intelligence, </a:t>
            </a:r>
            <a:r>
              <a:rPr lang="en-US" sz="2400" dirty="0" smtClean="0"/>
              <a:t>allowing us </a:t>
            </a:r>
            <a:r>
              <a:rPr lang="en-US" sz="2400" dirty="0"/>
              <a:t>to classify and cluster data at a high velocity. Tasks </a:t>
            </a:r>
            <a:r>
              <a:rPr lang="en-US" sz="2400" dirty="0" smtClean="0"/>
              <a:t>in speech </a:t>
            </a:r>
            <a:r>
              <a:rPr lang="en-US" sz="2400" dirty="0"/>
              <a:t>recognition or image recognition can take </a:t>
            </a:r>
            <a:r>
              <a:rPr lang="en-US" sz="2400" dirty="0" smtClean="0"/>
              <a:t>lass than a minute versus </a:t>
            </a:r>
            <a:r>
              <a:rPr lang="en-US" sz="2400" dirty="0"/>
              <a:t>hours when compared to </a:t>
            </a:r>
            <a:r>
              <a:rPr lang="en-US" sz="2400" dirty="0" smtClean="0"/>
              <a:t>manual </a:t>
            </a:r>
            <a:r>
              <a:rPr lang="en-US" sz="2400" dirty="0"/>
              <a:t>identification </a:t>
            </a:r>
            <a:r>
              <a:rPr lang="en-US" sz="2400" dirty="0" smtClean="0"/>
              <a:t>by human </a:t>
            </a:r>
            <a:r>
              <a:rPr lang="en-US" sz="2400" dirty="0"/>
              <a:t>experts.</a:t>
            </a:r>
          </a:p>
          <a:p>
            <a:pPr algn="just"/>
            <a:r>
              <a:rPr lang="en-US" sz="2400" dirty="0" smtClean="0"/>
              <a:t>One </a:t>
            </a:r>
            <a:r>
              <a:rPr lang="en-US" sz="2400" dirty="0"/>
              <a:t>of the most well-known neural networks is </a:t>
            </a:r>
            <a:r>
              <a:rPr lang="en-US" sz="2400" dirty="0" smtClean="0"/>
              <a:t>Google’s search </a:t>
            </a:r>
            <a:r>
              <a:rPr lang="en-US" sz="2400" dirty="0"/>
              <a:t>algorithm.</a:t>
            </a:r>
          </a:p>
          <a:p>
            <a:pPr marL="0" indent="0" algn="just">
              <a:buNone/>
            </a:pPr>
            <a:r>
              <a:rPr lang="en-US" sz="2200" dirty="0" smtClean="0"/>
              <a:t>**</a:t>
            </a:r>
            <a:r>
              <a:rPr lang="en-US" sz="2200" dirty="0"/>
              <a:t>Fine-Tuned:- Make </a:t>
            </a:r>
            <a:r>
              <a:rPr lang="en-US" sz="2200" dirty="0" smtClean="0"/>
              <a:t>minor </a:t>
            </a:r>
            <a:r>
              <a:rPr lang="en-US" sz="2200" dirty="0"/>
              <a:t>adjustments to something </a:t>
            </a:r>
            <a:r>
              <a:rPr lang="en-US" sz="2200" dirty="0" smtClean="0"/>
              <a:t>in order </a:t>
            </a:r>
            <a:r>
              <a:rPr lang="en-US" sz="2200" dirty="0"/>
              <a:t>to achieve the best or </a:t>
            </a:r>
            <a:r>
              <a:rPr lang="en-US" sz="2200" dirty="0" smtClean="0"/>
              <a:t>desired </a:t>
            </a:r>
            <a:r>
              <a:rPr lang="en-US" sz="2200" dirty="0"/>
              <a:t>performance.</a:t>
            </a:r>
            <a:endParaRPr lang="en-IN" sz="2200" dirty="0"/>
          </a:p>
        </p:txBody>
      </p:sp>
    </p:spTree>
    <p:extLst>
      <p:ext uri="{BB962C8B-B14F-4D97-AF65-F5344CB8AC3E}">
        <p14:creationId xmlns:p14="http://schemas.microsoft.com/office/powerpoint/2010/main" val="1773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843808" y="323074"/>
            <a:ext cx="7020272" cy="648072"/>
          </a:xfrm>
        </p:spPr>
        <p:txBody>
          <a:bodyPr>
            <a:noAutofit/>
          </a:bodyPr>
          <a:lstStyle/>
          <a:p>
            <a:pPr algn="l"/>
            <a:r>
              <a:rPr lang="en-US" sz="3200" b="1" dirty="0">
                <a:latin typeface="Times New Roman" pitchFamily="18" charset="0"/>
                <a:cs typeface="Times New Roman" pitchFamily="18" charset="0"/>
              </a:rPr>
              <a:t>Elements of a Neural Network</a:t>
            </a:r>
            <a:endParaRPr lang="en-IN" sz="3200" b="1"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36</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3" name="Content Placeholder 2"/>
          <p:cNvSpPr>
            <a:spLocks noGrp="1"/>
          </p:cNvSpPr>
          <p:nvPr>
            <p:ph idx="1"/>
          </p:nvPr>
        </p:nvSpPr>
        <p:spPr>
          <a:xfrm>
            <a:off x="444274" y="1769396"/>
            <a:ext cx="8229600" cy="4525963"/>
          </a:xfrm>
        </p:spPr>
        <p:txBody>
          <a:bodyPr>
            <a:noAutofit/>
          </a:bodyPr>
          <a:lstStyle/>
          <a:p>
            <a:pPr algn="just"/>
            <a:r>
              <a:rPr lang="en-US" sz="2200" b="1" dirty="0"/>
              <a:t>Input Layer: </a:t>
            </a:r>
            <a:r>
              <a:rPr lang="en-US" sz="2200" dirty="0"/>
              <a:t>This layer accepts input features. It </a:t>
            </a:r>
            <a:r>
              <a:rPr lang="en-US" sz="2200" dirty="0" smtClean="0"/>
              <a:t>provides information </a:t>
            </a:r>
            <a:r>
              <a:rPr lang="en-US" sz="2200" dirty="0"/>
              <a:t>from the outside world to the network, </a:t>
            </a:r>
            <a:r>
              <a:rPr lang="en-US" sz="2200" dirty="0" smtClean="0"/>
              <a:t>no computation </a:t>
            </a:r>
            <a:r>
              <a:rPr lang="en-US" sz="2200" dirty="0"/>
              <a:t>is performed at this layer, nodes here just </a:t>
            </a:r>
            <a:r>
              <a:rPr lang="en-US" sz="2200" dirty="0" smtClean="0"/>
              <a:t>pass on </a:t>
            </a:r>
            <a:r>
              <a:rPr lang="en-US" sz="2200" dirty="0"/>
              <a:t>the information(features) to the hidden layer.</a:t>
            </a:r>
          </a:p>
          <a:p>
            <a:pPr algn="just"/>
            <a:r>
              <a:rPr lang="en-US" sz="2200" b="1" dirty="0" smtClean="0"/>
              <a:t>Hidden </a:t>
            </a:r>
            <a:r>
              <a:rPr lang="en-US" sz="2200" b="1" dirty="0"/>
              <a:t>Layer: </a:t>
            </a:r>
            <a:r>
              <a:rPr lang="en-US" sz="2200" dirty="0"/>
              <a:t>Nodes of this layer are not exposed to </a:t>
            </a:r>
            <a:r>
              <a:rPr lang="en-US" sz="2200" dirty="0" smtClean="0"/>
              <a:t>the outer </a:t>
            </a:r>
            <a:r>
              <a:rPr lang="en-US" sz="2200" dirty="0"/>
              <a:t>world, they are part of the abstraction provided </a:t>
            </a:r>
            <a:r>
              <a:rPr lang="en-US" sz="2200" dirty="0" smtClean="0"/>
              <a:t>by any </a:t>
            </a:r>
            <a:r>
              <a:rPr lang="en-US" sz="2200" dirty="0"/>
              <a:t>neural network. The hidden layer performs all sorts </a:t>
            </a:r>
            <a:r>
              <a:rPr lang="en-US" sz="2200" dirty="0" smtClean="0"/>
              <a:t>of computation </a:t>
            </a:r>
            <a:r>
              <a:rPr lang="en-US" sz="2200" dirty="0"/>
              <a:t>on the features entered through the </a:t>
            </a:r>
            <a:r>
              <a:rPr lang="en-US" sz="2200" dirty="0" smtClean="0"/>
              <a:t>input layer </a:t>
            </a:r>
            <a:r>
              <a:rPr lang="en-US" sz="2200" dirty="0"/>
              <a:t>and transfers the result to the output layer.</a:t>
            </a:r>
          </a:p>
          <a:p>
            <a:pPr algn="just"/>
            <a:r>
              <a:rPr lang="en-US" sz="2200" b="1" dirty="0" smtClean="0"/>
              <a:t>Output </a:t>
            </a:r>
            <a:r>
              <a:rPr lang="en-US" sz="2200" b="1" dirty="0"/>
              <a:t>Layer: </a:t>
            </a:r>
            <a:r>
              <a:rPr lang="en-US" sz="2200" dirty="0"/>
              <a:t>This layer bring up the information </a:t>
            </a:r>
            <a:r>
              <a:rPr lang="en-US" sz="2200" dirty="0" smtClean="0"/>
              <a:t>learned by </a:t>
            </a:r>
            <a:r>
              <a:rPr lang="en-US" sz="2200" dirty="0"/>
              <a:t>the network to the outer world.</a:t>
            </a:r>
            <a:endParaRPr lang="en-IN" sz="2200" dirty="0"/>
          </a:p>
        </p:txBody>
      </p:sp>
    </p:spTree>
    <p:extLst>
      <p:ext uri="{BB962C8B-B14F-4D97-AF65-F5344CB8AC3E}">
        <p14:creationId xmlns:p14="http://schemas.microsoft.com/office/powerpoint/2010/main" val="95196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483768" y="320675"/>
            <a:ext cx="7020272" cy="648072"/>
          </a:xfrm>
        </p:spPr>
        <p:txBody>
          <a:bodyPr>
            <a:noAutofit/>
          </a:bodyPr>
          <a:lstStyle/>
          <a:p>
            <a:pPr algn="l"/>
            <a:r>
              <a:rPr lang="en-US" sz="3200" b="1" dirty="0">
                <a:latin typeface="Times New Roman" pitchFamily="18" charset="0"/>
                <a:cs typeface="Times New Roman" pitchFamily="18" charset="0"/>
              </a:rPr>
              <a:t>Elements Artificial Neural Networks</a:t>
            </a:r>
            <a:endParaRPr lang="en-IN" sz="3200" b="1"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37</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7" name="Picture 6"/>
          <p:cNvPicPr>
            <a:picLocks noChangeAspect="1"/>
          </p:cNvPicPr>
          <p:nvPr/>
        </p:nvPicPr>
        <p:blipFill>
          <a:blip r:embed="rId3"/>
          <a:stretch>
            <a:fillRect/>
          </a:stretch>
        </p:blipFill>
        <p:spPr>
          <a:xfrm>
            <a:off x="1596462" y="1769413"/>
            <a:ext cx="6503929" cy="4182558"/>
          </a:xfrm>
          <a:prstGeom prst="rect">
            <a:avLst/>
          </a:prstGeom>
        </p:spPr>
      </p:pic>
    </p:spTree>
    <p:extLst>
      <p:ext uri="{BB962C8B-B14F-4D97-AF65-F5344CB8AC3E}">
        <p14:creationId xmlns:p14="http://schemas.microsoft.com/office/powerpoint/2010/main" val="35863365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5E0B-6C18-4364-A884-379A49C6CD79}"/>
              </a:ext>
            </a:extLst>
          </p:cNvPr>
          <p:cNvSpPr>
            <a:spLocks noGrp="1"/>
          </p:cNvSpPr>
          <p:nvPr>
            <p:ph type="title"/>
          </p:nvPr>
        </p:nvSpPr>
        <p:spPr>
          <a:xfrm>
            <a:off x="2652936" y="288189"/>
            <a:ext cx="6491064" cy="1210146"/>
          </a:xfrm>
        </p:spPr>
        <p:txBody>
          <a:bodyPr/>
          <a:lstStyle/>
          <a:p>
            <a:r>
              <a:rPr lang="en-US" dirty="0">
                <a:solidFill>
                  <a:srgbClr val="292929"/>
                </a:solidFill>
                <a:latin typeface="medium-content-serif-font"/>
              </a:rPr>
              <a:t>Types of neural networks</a:t>
            </a:r>
            <a:endParaRPr lang="en-IN" dirty="0"/>
          </a:p>
        </p:txBody>
      </p:sp>
      <p:sp>
        <p:nvSpPr>
          <p:cNvPr id="3" name="Content Placeholder 2">
            <a:extLst>
              <a:ext uri="{FF2B5EF4-FFF2-40B4-BE49-F238E27FC236}">
                <a16:creationId xmlns:a16="http://schemas.microsoft.com/office/drawing/2014/main" id="{44DC43C9-2BE7-4813-9FDA-0A7B6B93CBD9}"/>
              </a:ext>
            </a:extLst>
          </p:cNvPr>
          <p:cNvSpPr>
            <a:spLocks noGrp="1"/>
          </p:cNvSpPr>
          <p:nvPr>
            <p:ph idx="1"/>
          </p:nvPr>
        </p:nvSpPr>
        <p:spPr>
          <a:xfrm>
            <a:off x="539552" y="1769396"/>
            <a:ext cx="8229600" cy="4525963"/>
          </a:xfrm>
        </p:spPr>
        <p:txBody>
          <a:bodyPr>
            <a:noAutofit/>
          </a:bodyPr>
          <a:lstStyle/>
          <a:p>
            <a:pPr marL="514350" indent="-514350" algn="just">
              <a:buAutoNum type="romanLcParenBoth"/>
            </a:pPr>
            <a:r>
              <a:rPr lang="en-US" sz="2000" dirty="0" smtClean="0">
                <a:solidFill>
                  <a:srgbClr val="292929"/>
                </a:solidFill>
                <a:latin typeface="medium-content-serif-font"/>
              </a:rPr>
              <a:t>The</a:t>
            </a:r>
            <a:r>
              <a:rPr lang="en-US" sz="2000" b="1" dirty="0" smtClean="0">
                <a:solidFill>
                  <a:srgbClr val="292929"/>
                </a:solidFill>
                <a:latin typeface="medium-content-serif-font"/>
              </a:rPr>
              <a:t> </a:t>
            </a:r>
            <a:r>
              <a:rPr lang="en-US" sz="2000" b="1" dirty="0">
                <a:solidFill>
                  <a:srgbClr val="292929"/>
                </a:solidFill>
                <a:latin typeface="medium-content-serif-font"/>
              </a:rPr>
              <a:t>perceptron </a:t>
            </a:r>
            <a:r>
              <a:rPr lang="en-US" sz="2000" dirty="0">
                <a:solidFill>
                  <a:srgbClr val="292929"/>
                </a:solidFill>
                <a:latin typeface="medium-content-serif-font"/>
              </a:rPr>
              <a:t>is the oldest neural network, created by Frank Rosenblatt in 1958</a:t>
            </a:r>
            <a:r>
              <a:rPr lang="en-US" sz="2000" dirty="0" smtClean="0">
                <a:solidFill>
                  <a:srgbClr val="292929"/>
                </a:solidFill>
                <a:latin typeface="medium-content-serif-font"/>
              </a:rPr>
              <a:t>. </a:t>
            </a:r>
            <a:r>
              <a:rPr lang="en-US" sz="2000" dirty="0">
                <a:solidFill>
                  <a:srgbClr val="292929"/>
                </a:solidFill>
                <a:latin typeface="medium-content-serif-font"/>
              </a:rPr>
              <a:t>Rosenblatt perceptron is a binary single-neuron model. </a:t>
            </a:r>
          </a:p>
          <a:p>
            <a:pPr marL="514350" indent="-514350" algn="just">
              <a:buFont typeface="+mj-lt"/>
              <a:buAutoNum type="arabicPeriod"/>
            </a:pPr>
            <a:r>
              <a:rPr lang="en-US" sz="2400" dirty="0" smtClean="0"/>
              <a:t>The </a:t>
            </a:r>
            <a:r>
              <a:rPr lang="en-US" sz="2400" dirty="0"/>
              <a:t>inputs integration is implemented through the addition of the weighted inputs that have fixed weights obtained during the training stage. </a:t>
            </a:r>
            <a:endParaRPr lang="en-US" sz="2400" dirty="0" smtClean="0"/>
          </a:p>
          <a:p>
            <a:pPr marL="514350" indent="-514350" algn="just">
              <a:buFont typeface="+mj-lt"/>
              <a:buAutoNum type="arabicPeriod"/>
            </a:pPr>
            <a:r>
              <a:rPr lang="en-US" sz="2400" dirty="0" smtClean="0"/>
              <a:t>If </a:t>
            </a:r>
            <a:r>
              <a:rPr lang="en-US" sz="2400" dirty="0"/>
              <a:t>the result of this addition is larger than a given threshold θ the neuron fires. When the neuron fires its output is set to 1, otherwise it’s set to 0.</a:t>
            </a:r>
            <a:endParaRPr lang="en-US" sz="2400" dirty="0">
              <a:solidFill>
                <a:srgbClr val="292929"/>
              </a:solidFill>
              <a:latin typeface="medium-content-serif-font"/>
            </a:endParaRPr>
          </a:p>
        </p:txBody>
      </p:sp>
      <p:sp>
        <p:nvSpPr>
          <p:cNvPr id="4" name="Footer Placeholder 3">
            <a:extLst>
              <a:ext uri="{FF2B5EF4-FFF2-40B4-BE49-F238E27FC236}">
                <a16:creationId xmlns:a16="http://schemas.microsoft.com/office/drawing/2014/main" id="{A92F466C-74EE-40D0-B50B-867CFB57253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C6B7319-FE09-4E31-BB5B-020CB2B512BF}"/>
              </a:ext>
            </a:extLst>
          </p:cNvPr>
          <p:cNvSpPr>
            <a:spLocks noGrp="1"/>
          </p:cNvSpPr>
          <p:nvPr>
            <p:ph type="sldNum" sz="quarter" idx="12"/>
          </p:nvPr>
        </p:nvSpPr>
        <p:spPr/>
        <p:txBody>
          <a:bodyPr/>
          <a:lstStyle/>
          <a:p>
            <a:fld id="{BB055922-87EB-483D-8474-2C9330A0D922}" type="slidenum">
              <a:rPr lang="en-US" smtClean="0"/>
              <a:t>38</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6" name="Picture 5"/>
          <p:cNvPicPr>
            <a:picLocks noChangeAspect="1"/>
          </p:cNvPicPr>
          <p:nvPr/>
        </p:nvPicPr>
        <p:blipFill>
          <a:blip r:embed="rId3"/>
          <a:stretch>
            <a:fillRect/>
          </a:stretch>
        </p:blipFill>
        <p:spPr>
          <a:xfrm>
            <a:off x="5845090" y="4827629"/>
            <a:ext cx="2956486" cy="1893846"/>
          </a:xfrm>
          <a:prstGeom prst="rect">
            <a:avLst/>
          </a:prstGeom>
        </p:spPr>
      </p:pic>
    </p:spTree>
    <p:extLst>
      <p:ext uri="{BB962C8B-B14F-4D97-AF65-F5344CB8AC3E}">
        <p14:creationId xmlns:p14="http://schemas.microsoft.com/office/powerpoint/2010/main" val="247092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5E0B-6C18-4364-A884-379A49C6CD79}"/>
              </a:ext>
            </a:extLst>
          </p:cNvPr>
          <p:cNvSpPr>
            <a:spLocks noGrp="1"/>
          </p:cNvSpPr>
          <p:nvPr>
            <p:ph type="title"/>
          </p:nvPr>
        </p:nvSpPr>
        <p:spPr>
          <a:xfrm>
            <a:off x="2652936" y="288189"/>
            <a:ext cx="6491064" cy="1210146"/>
          </a:xfrm>
        </p:spPr>
        <p:txBody>
          <a:bodyPr/>
          <a:lstStyle/>
          <a:p>
            <a:r>
              <a:rPr lang="en-US" dirty="0">
                <a:solidFill>
                  <a:srgbClr val="292929"/>
                </a:solidFill>
                <a:latin typeface="medium-content-serif-font"/>
              </a:rPr>
              <a:t>Types of neural networks</a:t>
            </a:r>
            <a:endParaRPr lang="en-IN" dirty="0"/>
          </a:p>
        </p:txBody>
      </p:sp>
      <p:sp>
        <p:nvSpPr>
          <p:cNvPr id="3" name="Content Placeholder 2">
            <a:extLst>
              <a:ext uri="{FF2B5EF4-FFF2-40B4-BE49-F238E27FC236}">
                <a16:creationId xmlns:a16="http://schemas.microsoft.com/office/drawing/2014/main" id="{44DC43C9-2BE7-4813-9FDA-0A7B6B93CBD9}"/>
              </a:ext>
            </a:extLst>
          </p:cNvPr>
          <p:cNvSpPr>
            <a:spLocks noGrp="1"/>
          </p:cNvSpPr>
          <p:nvPr>
            <p:ph idx="1"/>
          </p:nvPr>
        </p:nvSpPr>
        <p:spPr>
          <a:xfrm>
            <a:off x="539552" y="1769396"/>
            <a:ext cx="8229600" cy="4525963"/>
          </a:xfrm>
        </p:spPr>
        <p:txBody>
          <a:bodyPr>
            <a:noAutofit/>
          </a:bodyPr>
          <a:lstStyle/>
          <a:p>
            <a:pPr marL="0" indent="0" algn="just">
              <a:buNone/>
            </a:pPr>
            <a:endParaRPr lang="en-US" sz="2000" dirty="0" smtClean="0">
              <a:solidFill>
                <a:srgbClr val="292929"/>
              </a:solidFill>
              <a:latin typeface="medium-content-serif-font"/>
            </a:endParaRPr>
          </a:p>
          <a:p>
            <a:pPr marL="0" indent="0" algn="just">
              <a:buNone/>
            </a:pPr>
            <a:r>
              <a:rPr lang="en-US" sz="2000" dirty="0" smtClean="0">
                <a:solidFill>
                  <a:srgbClr val="292929"/>
                </a:solidFill>
                <a:latin typeface="medium-content-serif-font"/>
              </a:rPr>
              <a:t>(</a:t>
            </a:r>
            <a:r>
              <a:rPr lang="en-US" sz="2000" dirty="0">
                <a:solidFill>
                  <a:srgbClr val="292929"/>
                </a:solidFill>
                <a:latin typeface="medium-content-serif-font"/>
              </a:rPr>
              <a:t>ii) </a:t>
            </a:r>
            <a:r>
              <a:rPr lang="en-US" sz="2000" b="1" dirty="0">
                <a:solidFill>
                  <a:srgbClr val="292929"/>
                </a:solidFill>
                <a:latin typeface="medium-content-serif-font"/>
              </a:rPr>
              <a:t>Feedforward neural networks, or multi-layer perceptron (MLPs</a:t>
            </a:r>
            <a:r>
              <a:rPr lang="en-US" sz="2000" b="1" dirty="0" smtClean="0">
                <a:solidFill>
                  <a:srgbClr val="292929"/>
                </a:solidFill>
                <a:latin typeface="medium-content-serif-font"/>
              </a:rPr>
              <a:t>)</a:t>
            </a:r>
            <a:r>
              <a:rPr lang="en-US" sz="2000" dirty="0" smtClean="0">
                <a:solidFill>
                  <a:srgbClr val="292929"/>
                </a:solidFill>
                <a:latin typeface="medium-content-serif-font"/>
              </a:rPr>
              <a:t>:-</a:t>
            </a:r>
            <a:r>
              <a:rPr lang="en-US" sz="2000" dirty="0">
                <a:solidFill>
                  <a:srgbClr val="292929"/>
                </a:solidFill>
                <a:latin typeface="medium-content-serif-font"/>
              </a:rPr>
              <a:t>They </a:t>
            </a:r>
            <a:r>
              <a:rPr lang="en-US" sz="2000" dirty="0" smtClean="0">
                <a:solidFill>
                  <a:srgbClr val="292929"/>
                </a:solidFill>
                <a:latin typeface="medium-content-serif-font"/>
              </a:rPr>
              <a:t>comprise </a:t>
            </a:r>
            <a:r>
              <a:rPr lang="en-US" sz="2000" dirty="0">
                <a:solidFill>
                  <a:srgbClr val="292929"/>
                </a:solidFill>
                <a:latin typeface="medium-content-serif-font"/>
              </a:rPr>
              <a:t>an input layer, a hidden layer or layers, and an output layer. While </a:t>
            </a:r>
            <a:r>
              <a:rPr lang="en-US" sz="2000" dirty="0" smtClean="0">
                <a:solidFill>
                  <a:srgbClr val="292929"/>
                </a:solidFill>
                <a:latin typeface="medium-content-serif-font"/>
              </a:rPr>
              <a:t>these neural </a:t>
            </a:r>
            <a:r>
              <a:rPr lang="en-US" sz="2000" dirty="0">
                <a:solidFill>
                  <a:srgbClr val="292929"/>
                </a:solidFill>
                <a:latin typeface="medium-content-serif-font"/>
              </a:rPr>
              <a:t>networks are also commonly referred to as MLPs, it’s important to note that </a:t>
            </a:r>
            <a:r>
              <a:rPr lang="en-US" sz="2000" dirty="0" smtClean="0">
                <a:solidFill>
                  <a:srgbClr val="292929"/>
                </a:solidFill>
                <a:latin typeface="medium-content-serif-font"/>
              </a:rPr>
              <a:t>they are </a:t>
            </a:r>
            <a:r>
              <a:rPr lang="en-US" sz="2000" dirty="0">
                <a:solidFill>
                  <a:srgbClr val="292929"/>
                </a:solidFill>
                <a:latin typeface="medium-content-serif-font"/>
              </a:rPr>
              <a:t>actually comprised of sigmoid </a:t>
            </a:r>
            <a:r>
              <a:rPr lang="en-US" sz="2000" dirty="0" smtClean="0">
                <a:solidFill>
                  <a:srgbClr val="292929"/>
                </a:solidFill>
                <a:latin typeface="medium-content-serif-font"/>
              </a:rPr>
              <a:t>neurons. Data </a:t>
            </a:r>
            <a:r>
              <a:rPr lang="en-US" sz="2000" dirty="0">
                <a:solidFill>
                  <a:srgbClr val="292929"/>
                </a:solidFill>
                <a:latin typeface="medium-content-serif-font"/>
              </a:rPr>
              <a:t>usually is fed into these models to train them, and they are </a:t>
            </a:r>
            <a:r>
              <a:rPr lang="en-US" sz="2000" dirty="0" smtClean="0">
                <a:solidFill>
                  <a:srgbClr val="292929"/>
                </a:solidFill>
                <a:latin typeface="medium-content-serif-font"/>
              </a:rPr>
              <a:t>the foundation </a:t>
            </a:r>
            <a:r>
              <a:rPr lang="en-US" sz="2000" dirty="0">
                <a:solidFill>
                  <a:srgbClr val="292929"/>
                </a:solidFill>
                <a:latin typeface="medium-content-serif-font"/>
              </a:rPr>
              <a:t>for computer vision, natural language processing, and other </a:t>
            </a:r>
            <a:r>
              <a:rPr lang="en-US" sz="2000" dirty="0" smtClean="0">
                <a:solidFill>
                  <a:srgbClr val="292929"/>
                </a:solidFill>
                <a:latin typeface="medium-content-serif-font"/>
              </a:rPr>
              <a:t>neural networks.</a:t>
            </a:r>
            <a:endParaRPr lang="en-US" sz="2000" dirty="0">
              <a:solidFill>
                <a:srgbClr val="292929"/>
              </a:solidFill>
              <a:latin typeface="medium-content-serif-font"/>
            </a:endParaRPr>
          </a:p>
        </p:txBody>
      </p:sp>
      <p:sp>
        <p:nvSpPr>
          <p:cNvPr id="4" name="Footer Placeholder 3">
            <a:extLst>
              <a:ext uri="{FF2B5EF4-FFF2-40B4-BE49-F238E27FC236}">
                <a16:creationId xmlns:a16="http://schemas.microsoft.com/office/drawing/2014/main" id="{A92F466C-74EE-40D0-B50B-867CFB57253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C6B7319-FE09-4E31-BB5B-020CB2B512BF}"/>
              </a:ext>
            </a:extLst>
          </p:cNvPr>
          <p:cNvSpPr>
            <a:spLocks noGrp="1"/>
          </p:cNvSpPr>
          <p:nvPr>
            <p:ph type="sldNum" sz="quarter" idx="12"/>
          </p:nvPr>
        </p:nvSpPr>
        <p:spPr/>
        <p:txBody>
          <a:bodyPr/>
          <a:lstStyle/>
          <a:p>
            <a:fld id="{BB055922-87EB-483D-8474-2C9330A0D922}" type="slidenum">
              <a:rPr lang="en-US" smtClean="0"/>
              <a:t>39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26494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smtClean="0"/>
              <a:t>	BCSE0103</a:t>
            </a:r>
            <a:r>
              <a:rPr lang="en-US" sz="3600" b="1" dirty="0"/>
              <a:t>: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4</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a:xfrm>
            <a:off x="457200" y="1600200"/>
            <a:ext cx="8507288" cy="4525963"/>
          </a:xfrm>
        </p:spPr>
        <p:txBody>
          <a:bodyPr>
            <a:noAutofit/>
          </a:bodyPr>
          <a:lstStyle/>
          <a:p>
            <a:pPr marL="0" indent="0">
              <a:buNone/>
            </a:pPr>
            <a:r>
              <a:rPr lang="en-US" sz="1700" b="1" dirty="0" smtClean="0"/>
              <a:t>Reference </a:t>
            </a:r>
            <a:r>
              <a:rPr lang="en-US" sz="1700" b="1" dirty="0"/>
              <a:t>Books:</a:t>
            </a:r>
            <a:endParaRPr lang="en-IN" sz="1700" dirty="0"/>
          </a:p>
          <a:p>
            <a:pPr lvl="0"/>
            <a:r>
              <a:rPr lang="en-US" sz="1700" dirty="0"/>
              <a:t>Timothy J Ross ,"Fuzzy Logic with Engineering Applications", 3</a:t>
            </a:r>
            <a:r>
              <a:rPr lang="en-US" sz="1700" baseline="30000" dirty="0"/>
              <a:t>rd</a:t>
            </a:r>
            <a:r>
              <a:rPr lang="en-US" sz="1700" dirty="0"/>
              <a:t> Edition, John Wiley and Sons,2016.</a:t>
            </a:r>
            <a:endParaRPr lang="en-IN" sz="1700" dirty="0"/>
          </a:p>
          <a:p>
            <a:pPr lvl="0"/>
            <a:r>
              <a:rPr lang="en-US" sz="1700" dirty="0"/>
              <a:t>David E. Goldberg ,"Genetic Algorithm in Search Optimization and Machine Learning "Adission-Wesley,2009.</a:t>
            </a:r>
            <a:endParaRPr lang="en-IN" sz="1700" dirty="0"/>
          </a:p>
          <a:p>
            <a:pPr lvl="0"/>
            <a:r>
              <a:rPr lang="en-US" sz="1700" dirty="0" err="1"/>
              <a:t>Karray</a:t>
            </a:r>
            <a:r>
              <a:rPr lang="en-US" sz="1700" dirty="0"/>
              <a:t>, “Soft Computing and Intelligent Systems Design: Theory, Tools and Applications”, 1</a:t>
            </a:r>
            <a:r>
              <a:rPr lang="en-US" sz="1700" baseline="30000" dirty="0"/>
              <a:t>st</a:t>
            </a:r>
            <a:r>
              <a:rPr lang="en-US" sz="1700" dirty="0"/>
              <a:t> Edition, Pearson Education,2009.</a:t>
            </a:r>
            <a:endParaRPr lang="en-IN" sz="1700" dirty="0"/>
          </a:p>
          <a:p>
            <a:pPr marL="0" indent="0">
              <a:buNone/>
            </a:pPr>
            <a:r>
              <a:rPr lang="en-US" sz="1700" b="1" dirty="0"/>
              <a:t> </a:t>
            </a:r>
            <a:r>
              <a:rPr lang="en-US" sz="1700" b="1" dirty="0" smtClean="0"/>
              <a:t>Outcome</a:t>
            </a:r>
            <a:r>
              <a:rPr lang="en-US" sz="1700" b="1" dirty="0"/>
              <a:t>:</a:t>
            </a:r>
            <a:r>
              <a:rPr lang="en-US" sz="1700" dirty="0"/>
              <a:t> After completion of course, student will be able to:</a:t>
            </a:r>
            <a:endParaRPr lang="en-IN" sz="1700" dirty="0"/>
          </a:p>
          <a:p>
            <a:pPr lvl="0"/>
            <a:r>
              <a:rPr lang="en-US" sz="1700" dirty="0"/>
              <a:t>CO1: Understand basics of Soft Computing including Artificial Neural Networks, Fuzzy Logic and Genetic Algorithms.</a:t>
            </a:r>
            <a:endParaRPr lang="en-IN" sz="1700" dirty="0"/>
          </a:p>
          <a:p>
            <a:pPr lvl="0"/>
            <a:r>
              <a:rPr lang="en-US" sz="1700" dirty="0"/>
              <a:t>CO2: Demonstrate the ability to develop some familiarity with current research problems and research methods in Soft Computing by working on a research or design project.</a:t>
            </a:r>
            <a:endParaRPr lang="en-IN" sz="1700" dirty="0"/>
          </a:p>
          <a:p>
            <a:pPr lvl="0"/>
            <a:r>
              <a:rPr lang="en-US" sz="1700" dirty="0"/>
              <a:t>CO3: Understand about the fundamental theory and concepts of neural networks, neuro modeling, several neural networks paradigms and its applications.</a:t>
            </a:r>
            <a:endParaRPr lang="en-IN" sz="1700" dirty="0"/>
          </a:p>
          <a:p>
            <a:pPr lvl="0"/>
            <a:r>
              <a:rPr lang="en-US" sz="1700" dirty="0"/>
              <a:t>CO4: Design and implement the concepts of knowledge using fuzzy inference systems and other machine intelligence applications.</a:t>
            </a:r>
            <a:endParaRPr lang="en-IN" sz="1700" dirty="0"/>
          </a:p>
          <a:p>
            <a:pPr lvl="0"/>
            <a:r>
              <a:rPr lang="en-US" sz="1700" dirty="0"/>
              <a:t>CO5: Identify an evolutionary computing paradigm known as genetic algorithms and its applications to engineering optimization problems.</a:t>
            </a:r>
            <a:endParaRPr lang="en-IN" sz="1700" dirty="0"/>
          </a:p>
        </p:txBody>
      </p:sp>
    </p:spTree>
    <p:extLst>
      <p:ext uri="{BB962C8B-B14F-4D97-AF65-F5344CB8AC3E}">
        <p14:creationId xmlns:p14="http://schemas.microsoft.com/office/powerpoint/2010/main" val="2393395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5E0B-6C18-4364-A884-379A49C6CD79}"/>
              </a:ext>
            </a:extLst>
          </p:cNvPr>
          <p:cNvSpPr>
            <a:spLocks noGrp="1"/>
          </p:cNvSpPr>
          <p:nvPr>
            <p:ph type="title"/>
          </p:nvPr>
        </p:nvSpPr>
        <p:spPr>
          <a:xfrm>
            <a:off x="2652936" y="288189"/>
            <a:ext cx="6491064" cy="1210146"/>
          </a:xfrm>
        </p:spPr>
        <p:txBody>
          <a:bodyPr/>
          <a:lstStyle/>
          <a:p>
            <a:r>
              <a:rPr lang="en-US" dirty="0">
                <a:solidFill>
                  <a:srgbClr val="292929"/>
                </a:solidFill>
                <a:latin typeface="medium-content-serif-font"/>
              </a:rPr>
              <a:t>Types of neural networks</a:t>
            </a:r>
            <a:endParaRPr lang="en-IN" dirty="0"/>
          </a:p>
        </p:txBody>
      </p:sp>
      <p:sp>
        <p:nvSpPr>
          <p:cNvPr id="3" name="Content Placeholder 2">
            <a:extLst>
              <a:ext uri="{FF2B5EF4-FFF2-40B4-BE49-F238E27FC236}">
                <a16:creationId xmlns:a16="http://schemas.microsoft.com/office/drawing/2014/main" id="{44DC43C9-2BE7-4813-9FDA-0A7B6B93CBD9}"/>
              </a:ext>
            </a:extLst>
          </p:cNvPr>
          <p:cNvSpPr>
            <a:spLocks noGrp="1"/>
          </p:cNvSpPr>
          <p:nvPr>
            <p:ph idx="1"/>
          </p:nvPr>
        </p:nvSpPr>
        <p:spPr>
          <a:xfrm>
            <a:off x="539552" y="1769396"/>
            <a:ext cx="8229600" cy="4525963"/>
          </a:xfrm>
        </p:spPr>
        <p:txBody>
          <a:bodyPr>
            <a:noAutofit/>
          </a:bodyPr>
          <a:lstStyle/>
          <a:p>
            <a:pPr marL="0" indent="0" algn="just">
              <a:buNone/>
            </a:pPr>
            <a:r>
              <a:rPr lang="en-US" sz="2000" dirty="0" smtClean="0">
                <a:solidFill>
                  <a:srgbClr val="292929"/>
                </a:solidFill>
                <a:latin typeface="medium-content-serif-font"/>
              </a:rPr>
              <a:t>(</a:t>
            </a:r>
            <a:r>
              <a:rPr lang="en-US" sz="2000" dirty="0">
                <a:solidFill>
                  <a:srgbClr val="292929"/>
                </a:solidFill>
                <a:latin typeface="medium-content-serif-font"/>
              </a:rPr>
              <a:t>iii)</a:t>
            </a:r>
            <a:r>
              <a:rPr lang="en-US" sz="2000" b="1" dirty="0">
                <a:solidFill>
                  <a:srgbClr val="292929"/>
                </a:solidFill>
                <a:latin typeface="medium-content-serif-font"/>
              </a:rPr>
              <a:t>Convolutional neural networks (CNNs)</a:t>
            </a:r>
            <a:r>
              <a:rPr lang="en-US" sz="2000" dirty="0">
                <a:solidFill>
                  <a:srgbClr val="292929"/>
                </a:solidFill>
                <a:latin typeface="medium-content-serif-font"/>
              </a:rPr>
              <a:t> are similar to feedforward networks, </a:t>
            </a:r>
            <a:r>
              <a:rPr lang="en-US" sz="2000" dirty="0" smtClean="0">
                <a:solidFill>
                  <a:srgbClr val="292929"/>
                </a:solidFill>
                <a:latin typeface="medium-content-serif-font"/>
              </a:rPr>
              <a:t>but they’re </a:t>
            </a:r>
            <a:r>
              <a:rPr lang="en-US" sz="2000" dirty="0">
                <a:solidFill>
                  <a:srgbClr val="292929"/>
                </a:solidFill>
                <a:latin typeface="medium-content-serif-font"/>
              </a:rPr>
              <a:t>usually utilized for image recognition, pattern recognition, and/or </a:t>
            </a:r>
            <a:r>
              <a:rPr lang="en-US" sz="2000" dirty="0" smtClean="0">
                <a:solidFill>
                  <a:srgbClr val="292929"/>
                </a:solidFill>
                <a:latin typeface="medium-content-serif-font"/>
              </a:rPr>
              <a:t>computer vision</a:t>
            </a:r>
            <a:r>
              <a:rPr lang="en-US" sz="2000" dirty="0">
                <a:solidFill>
                  <a:srgbClr val="292929"/>
                </a:solidFill>
                <a:latin typeface="medium-content-serif-font"/>
              </a:rPr>
              <a:t>. These networks harness principles from linear algebra, particularly </a:t>
            </a:r>
            <a:r>
              <a:rPr lang="en-US" sz="2000" dirty="0" smtClean="0">
                <a:solidFill>
                  <a:srgbClr val="292929"/>
                </a:solidFill>
                <a:latin typeface="medium-content-serif-font"/>
              </a:rPr>
              <a:t>matrix multiplication</a:t>
            </a:r>
            <a:r>
              <a:rPr lang="en-US" sz="2000" dirty="0">
                <a:solidFill>
                  <a:srgbClr val="292929"/>
                </a:solidFill>
                <a:latin typeface="medium-content-serif-font"/>
              </a:rPr>
              <a:t>, to identify patterns within an image.</a:t>
            </a:r>
          </a:p>
          <a:p>
            <a:pPr algn="just"/>
            <a:endParaRPr lang="en-US" sz="2000" dirty="0">
              <a:solidFill>
                <a:srgbClr val="292929"/>
              </a:solidFill>
              <a:latin typeface="medium-content-serif-font"/>
            </a:endParaRPr>
          </a:p>
          <a:p>
            <a:pPr marL="0" indent="0" algn="just">
              <a:buNone/>
            </a:pPr>
            <a:r>
              <a:rPr lang="en-US" sz="2000" dirty="0">
                <a:solidFill>
                  <a:srgbClr val="292929"/>
                </a:solidFill>
                <a:latin typeface="medium-content-serif-font"/>
              </a:rPr>
              <a:t>(iv)</a:t>
            </a:r>
            <a:r>
              <a:rPr lang="en-US" sz="2000" b="1" dirty="0">
                <a:solidFill>
                  <a:srgbClr val="292929"/>
                </a:solidFill>
                <a:latin typeface="medium-content-serif-font"/>
              </a:rPr>
              <a:t>Recurrent neural networks (RNNs)</a:t>
            </a:r>
            <a:r>
              <a:rPr lang="en-US" sz="2000" dirty="0">
                <a:solidFill>
                  <a:srgbClr val="292929"/>
                </a:solidFill>
                <a:latin typeface="medium-content-serif-font"/>
              </a:rPr>
              <a:t> are identified by their feedback loops. </a:t>
            </a:r>
            <a:r>
              <a:rPr lang="en-US" sz="2000" dirty="0" smtClean="0">
                <a:solidFill>
                  <a:srgbClr val="292929"/>
                </a:solidFill>
                <a:latin typeface="medium-content-serif-font"/>
              </a:rPr>
              <a:t>These learning </a:t>
            </a:r>
            <a:r>
              <a:rPr lang="en-US" sz="2000" dirty="0">
                <a:solidFill>
                  <a:srgbClr val="292929"/>
                </a:solidFill>
                <a:latin typeface="medium-content-serif-font"/>
              </a:rPr>
              <a:t>algorithms are primarily leveraged when using time-series data to </a:t>
            </a:r>
            <a:r>
              <a:rPr lang="en-US" sz="2000" dirty="0" smtClean="0">
                <a:solidFill>
                  <a:srgbClr val="292929"/>
                </a:solidFill>
                <a:latin typeface="medium-content-serif-font"/>
              </a:rPr>
              <a:t>predict </a:t>
            </a:r>
            <a:r>
              <a:rPr lang="en-US" sz="2000" dirty="0">
                <a:solidFill>
                  <a:srgbClr val="292929"/>
                </a:solidFill>
                <a:latin typeface="medium-content-serif-font"/>
              </a:rPr>
              <a:t>future outcomes, such as stock market predictions or </a:t>
            </a:r>
            <a:r>
              <a:rPr lang="en-US" sz="2000" dirty="0" smtClean="0">
                <a:solidFill>
                  <a:srgbClr val="292929"/>
                </a:solidFill>
                <a:latin typeface="medium-content-serif-font"/>
              </a:rPr>
              <a:t>sales forecasting</a:t>
            </a:r>
            <a:r>
              <a:rPr lang="en-US" sz="2000" dirty="0">
                <a:solidFill>
                  <a:srgbClr val="292929"/>
                </a:solidFill>
                <a:latin typeface="medium-content-serif-font"/>
              </a:rPr>
              <a:t>.</a:t>
            </a:r>
            <a:endParaRPr lang="en-IN" sz="2000" dirty="0"/>
          </a:p>
        </p:txBody>
      </p:sp>
      <p:sp>
        <p:nvSpPr>
          <p:cNvPr id="4" name="Footer Placeholder 3">
            <a:extLst>
              <a:ext uri="{FF2B5EF4-FFF2-40B4-BE49-F238E27FC236}">
                <a16:creationId xmlns:a16="http://schemas.microsoft.com/office/drawing/2014/main" id="{A92F466C-74EE-40D0-B50B-867CFB57253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C6B7319-FE09-4E31-BB5B-020CB2B512BF}"/>
              </a:ext>
            </a:extLst>
          </p:cNvPr>
          <p:cNvSpPr>
            <a:spLocks noGrp="1"/>
          </p:cNvSpPr>
          <p:nvPr>
            <p:ph type="sldNum" sz="quarter" idx="12"/>
          </p:nvPr>
        </p:nvSpPr>
        <p:spPr/>
        <p:txBody>
          <a:bodyPr/>
          <a:lstStyle/>
          <a:p>
            <a:fld id="{BB055922-87EB-483D-8474-2C9330A0D922}" type="slidenum">
              <a:rPr lang="en-US" smtClean="0"/>
              <a:t>40</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44095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5E0B-6C18-4364-A884-379A49C6CD79}"/>
              </a:ext>
            </a:extLst>
          </p:cNvPr>
          <p:cNvSpPr>
            <a:spLocks noGrp="1"/>
          </p:cNvSpPr>
          <p:nvPr>
            <p:ph type="title"/>
          </p:nvPr>
        </p:nvSpPr>
        <p:spPr>
          <a:xfrm>
            <a:off x="2652936" y="288189"/>
            <a:ext cx="6491064" cy="1210146"/>
          </a:xfrm>
        </p:spPr>
        <p:txBody>
          <a:bodyPr>
            <a:normAutofit fontScale="90000"/>
          </a:bodyPr>
          <a:lstStyle/>
          <a:p>
            <a:r>
              <a:rPr lang="en-US" dirty="0">
                <a:solidFill>
                  <a:srgbClr val="292929"/>
                </a:solidFill>
                <a:latin typeface="medium-content-serif-font"/>
              </a:rPr>
              <a:t>History of neural networks</a:t>
            </a:r>
            <a:endParaRPr lang="en-IN" dirty="0"/>
          </a:p>
        </p:txBody>
      </p:sp>
      <p:sp>
        <p:nvSpPr>
          <p:cNvPr id="3" name="Content Placeholder 2">
            <a:extLst>
              <a:ext uri="{FF2B5EF4-FFF2-40B4-BE49-F238E27FC236}">
                <a16:creationId xmlns:a16="http://schemas.microsoft.com/office/drawing/2014/main" id="{44DC43C9-2BE7-4813-9FDA-0A7B6B93CBD9}"/>
              </a:ext>
            </a:extLst>
          </p:cNvPr>
          <p:cNvSpPr>
            <a:spLocks noGrp="1"/>
          </p:cNvSpPr>
          <p:nvPr>
            <p:ph idx="1"/>
          </p:nvPr>
        </p:nvSpPr>
        <p:spPr>
          <a:xfrm>
            <a:off x="395536" y="1791716"/>
            <a:ext cx="8604448" cy="4525963"/>
          </a:xfrm>
        </p:spPr>
        <p:txBody>
          <a:bodyPr>
            <a:noAutofit/>
          </a:bodyPr>
          <a:lstStyle/>
          <a:p>
            <a:pPr marL="0" indent="0" algn="just">
              <a:buNone/>
            </a:pPr>
            <a:r>
              <a:rPr lang="en-US" sz="2000" b="1" dirty="0">
                <a:solidFill>
                  <a:srgbClr val="292929"/>
                </a:solidFill>
                <a:latin typeface="medium-content-serif-font"/>
              </a:rPr>
              <a:t>1943: </a:t>
            </a:r>
            <a:r>
              <a:rPr lang="en-US" sz="2000" dirty="0">
                <a:solidFill>
                  <a:srgbClr val="292929"/>
                </a:solidFill>
                <a:latin typeface="medium-content-serif-font"/>
              </a:rPr>
              <a:t>Warren S. McCulloch and Walter Pitts published “A </a:t>
            </a:r>
            <a:r>
              <a:rPr lang="en-US" sz="2000" dirty="0" smtClean="0">
                <a:solidFill>
                  <a:srgbClr val="292929"/>
                </a:solidFill>
                <a:latin typeface="medium-content-serif-font"/>
              </a:rPr>
              <a:t>logical calculus </a:t>
            </a:r>
            <a:r>
              <a:rPr lang="en-US" sz="2000" dirty="0">
                <a:solidFill>
                  <a:srgbClr val="292929"/>
                </a:solidFill>
                <a:latin typeface="medium-content-serif-font"/>
              </a:rPr>
              <a:t>of the ideas immanent in </a:t>
            </a:r>
            <a:r>
              <a:rPr lang="en-US" sz="2000" dirty="0" smtClean="0">
                <a:solidFill>
                  <a:srgbClr val="292929"/>
                </a:solidFill>
                <a:latin typeface="medium-content-serif-font"/>
              </a:rPr>
              <a:t>Nervous. This </a:t>
            </a:r>
            <a:r>
              <a:rPr lang="en-US" sz="2000" dirty="0">
                <a:solidFill>
                  <a:srgbClr val="292929"/>
                </a:solidFill>
                <a:latin typeface="medium-content-serif-font"/>
              </a:rPr>
              <a:t>research sought </a:t>
            </a:r>
            <a:r>
              <a:rPr lang="en-US" sz="2000" dirty="0" smtClean="0">
                <a:solidFill>
                  <a:srgbClr val="292929"/>
                </a:solidFill>
                <a:latin typeface="medium-content-serif-font"/>
              </a:rPr>
              <a:t>to understand </a:t>
            </a:r>
            <a:r>
              <a:rPr lang="en-US" sz="2000" dirty="0">
                <a:solidFill>
                  <a:srgbClr val="292929"/>
                </a:solidFill>
                <a:latin typeface="medium-content-serif-font"/>
              </a:rPr>
              <a:t>how the human brain could produce complex </a:t>
            </a:r>
            <a:r>
              <a:rPr lang="en-US" sz="2000" dirty="0" smtClean="0">
                <a:solidFill>
                  <a:srgbClr val="292929"/>
                </a:solidFill>
                <a:latin typeface="medium-content-serif-font"/>
              </a:rPr>
              <a:t>patterns through </a:t>
            </a:r>
            <a:r>
              <a:rPr lang="en-US" sz="2000" dirty="0">
                <a:solidFill>
                  <a:srgbClr val="292929"/>
                </a:solidFill>
                <a:latin typeface="medium-content-serif-font"/>
              </a:rPr>
              <a:t>connected brain </a:t>
            </a:r>
            <a:r>
              <a:rPr lang="en-US" sz="2000" dirty="0" smtClean="0">
                <a:solidFill>
                  <a:srgbClr val="292929"/>
                </a:solidFill>
                <a:latin typeface="medium-content-serif-font"/>
              </a:rPr>
              <a:t>cells </a:t>
            </a:r>
            <a:r>
              <a:rPr lang="en-US" sz="2000" dirty="0">
                <a:solidFill>
                  <a:srgbClr val="292929"/>
                </a:solidFill>
                <a:latin typeface="medium-content-serif-font"/>
              </a:rPr>
              <a:t>or neurons. One of the main </a:t>
            </a:r>
            <a:r>
              <a:rPr lang="en-US" sz="2000" dirty="0" smtClean="0">
                <a:solidFill>
                  <a:srgbClr val="292929"/>
                </a:solidFill>
                <a:latin typeface="medium-content-serif-font"/>
              </a:rPr>
              <a:t>ideas that </a:t>
            </a:r>
            <a:r>
              <a:rPr lang="en-US" sz="2000" dirty="0">
                <a:solidFill>
                  <a:srgbClr val="292929"/>
                </a:solidFill>
                <a:latin typeface="medium-content-serif-font"/>
              </a:rPr>
              <a:t>came out of this work was the comparison of neurons with </a:t>
            </a:r>
            <a:r>
              <a:rPr lang="en-US" sz="2000" dirty="0" smtClean="0">
                <a:solidFill>
                  <a:srgbClr val="292929"/>
                </a:solidFill>
                <a:latin typeface="medium-content-serif-font"/>
              </a:rPr>
              <a:t>a binary </a:t>
            </a:r>
            <a:r>
              <a:rPr lang="en-US" sz="2000" dirty="0">
                <a:solidFill>
                  <a:srgbClr val="292929"/>
                </a:solidFill>
                <a:latin typeface="medium-content-serif-font"/>
              </a:rPr>
              <a:t>threshold to Boolean logic (i.e., 0/1 or </a:t>
            </a:r>
            <a:r>
              <a:rPr lang="en-US" sz="2000" dirty="0" smtClean="0">
                <a:solidFill>
                  <a:srgbClr val="292929"/>
                </a:solidFill>
                <a:latin typeface="medium-content-serif-font"/>
              </a:rPr>
              <a:t>true/false statements</a:t>
            </a:r>
            <a:r>
              <a:rPr lang="en-US" sz="2000" dirty="0">
                <a:solidFill>
                  <a:srgbClr val="292929"/>
                </a:solidFill>
                <a:latin typeface="medium-content-serif-font"/>
              </a:rPr>
              <a:t>).</a:t>
            </a:r>
          </a:p>
          <a:p>
            <a:pPr marL="0" indent="0" algn="just">
              <a:buNone/>
            </a:pPr>
            <a:endParaRPr lang="en-US" sz="2000" dirty="0">
              <a:solidFill>
                <a:srgbClr val="292929"/>
              </a:solidFill>
              <a:latin typeface="medium-content-serif-font"/>
            </a:endParaRPr>
          </a:p>
          <a:p>
            <a:pPr marL="0" indent="0" algn="just">
              <a:buNone/>
            </a:pPr>
            <a:r>
              <a:rPr lang="en-US" sz="2000" b="1" dirty="0">
                <a:solidFill>
                  <a:srgbClr val="292929"/>
                </a:solidFill>
                <a:latin typeface="medium-content-serif-font"/>
              </a:rPr>
              <a:t>1958: </a:t>
            </a:r>
            <a:r>
              <a:rPr lang="en-US" sz="2000" dirty="0">
                <a:solidFill>
                  <a:srgbClr val="292929"/>
                </a:solidFill>
                <a:latin typeface="medium-content-serif-font"/>
              </a:rPr>
              <a:t>Frank Rosenblatt is credited with the development of </a:t>
            </a:r>
            <a:r>
              <a:rPr lang="en-US" sz="2000" dirty="0" smtClean="0">
                <a:solidFill>
                  <a:srgbClr val="292929"/>
                </a:solidFill>
                <a:latin typeface="medium-content-serif-font"/>
              </a:rPr>
              <a:t>the perceptron</a:t>
            </a:r>
            <a:r>
              <a:rPr lang="en-US" sz="2000" dirty="0">
                <a:solidFill>
                  <a:srgbClr val="292929"/>
                </a:solidFill>
                <a:latin typeface="medium-content-serif-font"/>
              </a:rPr>
              <a:t>, documented in his research, “The Perceptron: </a:t>
            </a:r>
            <a:r>
              <a:rPr lang="en-US" sz="2000" dirty="0" smtClean="0">
                <a:solidFill>
                  <a:srgbClr val="292929"/>
                </a:solidFill>
                <a:latin typeface="medium-content-serif-font"/>
              </a:rPr>
              <a:t>A Probabilistic </a:t>
            </a:r>
            <a:r>
              <a:rPr lang="en-US" sz="2000" dirty="0">
                <a:solidFill>
                  <a:srgbClr val="292929"/>
                </a:solidFill>
                <a:latin typeface="medium-content-serif-font"/>
              </a:rPr>
              <a:t>Model for Information Storage and Organization </a:t>
            </a:r>
            <a:r>
              <a:rPr lang="en-US" sz="2000" dirty="0" smtClean="0">
                <a:solidFill>
                  <a:srgbClr val="292929"/>
                </a:solidFill>
                <a:latin typeface="medium-content-serif-font"/>
              </a:rPr>
              <a:t>in the </a:t>
            </a:r>
            <a:r>
              <a:rPr lang="en-US" sz="2000" dirty="0">
                <a:solidFill>
                  <a:srgbClr val="292929"/>
                </a:solidFill>
                <a:latin typeface="medium-content-serif-font"/>
              </a:rPr>
              <a:t>Brain. He takes McCulloch and Pitt’s work a step further </a:t>
            </a:r>
            <a:r>
              <a:rPr lang="en-US" sz="2000" dirty="0" smtClean="0">
                <a:solidFill>
                  <a:srgbClr val="292929"/>
                </a:solidFill>
                <a:latin typeface="medium-content-serif-font"/>
              </a:rPr>
              <a:t>by introducing </a:t>
            </a:r>
            <a:r>
              <a:rPr lang="en-US" sz="2000" dirty="0">
                <a:solidFill>
                  <a:srgbClr val="292929"/>
                </a:solidFill>
                <a:latin typeface="medium-content-serif-font"/>
              </a:rPr>
              <a:t>weights to the equation. Leveraging an IBM 704</a:t>
            </a:r>
            <a:r>
              <a:rPr lang="en-US" sz="2000" dirty="0" smtClean="0">
                <a:solidFill>
                  <a:srgbClr val="292929"/>
                </a:solidFill>
                <a:latin typeface="medium-content-serif-font"/>
              </a:rPr>
              <a:t>, Rosenblatt </a:t>
            </a:r>
            <a:r>
              <a:rPr lang="en-US" sz="2000" dirty="0">
                <a:solidFill>
                  <a:srgbClr val="292929"/>
                </a:solidFill>
                <a:latin typeface="medium-content-serif-font"/>
              </a:rPr>
              <a:t>was able to get a computer to learn how to </a:t>
            </a:r>
            <a:r>
              <a:rPr lang="en-US" sz="2000" dirty="0" smtClean="0">
                <a:solidFill>
                  <a:srgbClr val="292929"/>
                </a:solidFill>
                <a:latin typeface="medium-content-serif-font"/>
              </a:rPr>
              <a:t>distinguish cards </a:t>
            </a:r>
            <a:r>
              <a:rPr lang="en-US" sz="2000" dirty="0">
                <a:solidFill>
                  <a:srgbClr val="292929"/>
                </a:solidFill>
                <a:latin typeface="medium-content-serif-font"/>
              </a:rPr>
              <a:t>marked on the left vs. cards marked on the right.</a:t>
            </a:r>
            <a:endParaRPr lang="en-IN" sz="2000" dirty="0"/>
          </a:p>
        </p:txBody>
      </p:sp>
      <p:sp>
        <p:nvSpPr>
          <p:cNvPr id="4" name="Footer Placeholder 3">
            <a:extLst>
              <a:ext uri="{FF2B5EF4-FFF2-40B4-BE49-F238E27FC236}">
                <a16:creationId xmlns:a16="http://schemas.microsoft.com/office/drawing/2014/main" id="{A92F466C-74EE-40D0-B50B-867CFB57253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C6B7319-FE09-4E31-BB5B-020CB2B512BF}"/>
              </a:ext>
            </a:extLst>
          </p:cNvPr>
          <p:cNvSpPr>
            <a:spLocks noGrp="1"/>
          </p:cNvSpPr>
          <p:nvPr>
            <p:ph type="sldNum" sz="quarter" idx="12"/>
          </p:nvPr>
        </p:nvSpPr>
        <p:spPr/>
        <p:txBody>
          <a:bodyPr/>
          <a:lstStyle/>
          <a:p>
            <a:fld id="{BB055922-87EB-483D-8474-2C9330A0D922}" type="slidenum">
              <a:rPr lang="en-US" smtClean="0"/>
              <a:t>41</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9820054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5E0B-6C18-4364-A884-379A49C6CD79}"/>
              </a:ext>
            </a:extLst>
          </p:cNvPr>
          <p:cNvSpPr>
            <a:spLocks noGrp="1"/>
          </p:cNvSpPr>
          <p:nvPr>
            <p:ph type="title"/>
          </p:nvPr>
        </p:nvSpPr>
        <p:spPr>
          <a:xfrm>
            <a:off x="2652936" y="288189"/>
            <a:ext cx="6491064" cy="1210146"/>
          </a:xfrm>
        </p:spPr>
        <p:txBody>
          <a:bodyPr>
            <a:normAutofit fontScale="90000"/>
          </a:bodyPr>
          <a:lstStyle/>
          <a:p>
            <a:r>
              <a:rPr lang="en-US" dirty="0">
                <a:solidFill>
                  <a:srgbClr val="292929"/>
                </a:solidFill>
                <a:latin typeface="medium-content-serif-font"/>
              </a:rPr>
              <a:t>History of neural networks</a:t>
            </a:r>
            <a:endParaRPr lang="en-IN" dirty="0"/>
          </a:p>
        </p:txBody>
      </p:sp>
      <p:sp>
        <p:nvSpPr>
          <p:cNvPr id="3" name="Content Placeholder 2">
            <a:extLst>
              <a:ext uri="{FF2B5EF4-FFF2-40B4-BE49-F238E27FC236}">
                <a16:creationId xmlns:a16="http://schemas.microsoft.com/office/drawing/2014/main" id="{44DC43C9-2BE7-4813-9FDA-0A7B6B93CBD9}"/>
              </a:ext>
            </a:extLst>
          </p:cNvPr>
          <p:cNvSpPr>
            <a:spLocks noGrp="1"/>
          </p:cNvSpPr>
          <p:nvPr>
            <p:ph idx="1"/>
          </p:nvPr>
        </p:nvSpPr>
        <p:spPr>
          <a:xfrm>
            <a:off x="395536" y="1791716"/>
            <a:ext cx="8604448" cy="4525963"/>
          </a:xfrm>
        </p:spPr>
        <p:txBody>
          <a:bodyPr>
            <a:noAutofit/>
          </a:bodyPr>
          <a:lstStyle/>
          <a:p>
            <a:pPr marL="0" indent="0" algn="just">
              <a:buNone/>
            </a:pPr>
            <a:r>
              <a:rPr lang="en-US" sz="2000" b="1" dirty="0">
                <a:solidFill>
                  <a:srgbClr val="292929"/>
                </a:solidFill>
                <a:latin typeface="medium-content-serif-font"/>
              </a:rPr>
              <a:t>1974:</a:t>
            </a:r>
            <a:r>
              <a:rPr lang="en-US" sz="2000" dirty="0">
                <a:solidFill>
                  <a:srgbClr val="292929"/>
                </a:solidFill>
                <a:latin typeface="medium-content-serif-font"/>
              </a:rPr>
              <a:t> While numerous researchers contributed to the idea </a:t>
            </a:r>
            <a:r>
              <a:rPr lang="en-US" sz="2000" dirty="0" smtClean="0">
                <a:solidFill>
                  <a:srgbClr val="292929"/>
                </a:solidFill>
                <a:latin typeface="medium-content-serif-font"/>
              </a:rPr>
              <a:t>of backpropagation</a:t>
            </a:r>
            <a:r>
              <a:rPr lang="en-US" sz="2000" dirty="0">
                <a:solidFill>
                  <a:srgbClr val="292929"/>
                </a:solidFill>
                <a:latin typeface="medium-content-serif-font"/>
              </a:rPr>
              <a:t>, Paul </a:t>
            </a:r>
            <a:r>
              <a:rPr lang="en-US" sz="2000" dirty="0" err="1">
                <a:solidFill>
                  <a:srgbClr val="292929"/>
                </a:solidFill>
                <a:latin typeface="medium-content-serif-font"/>
              </a:rPr>
              <a:t>Werbos</a:t>
            </a:r>
            <a:r>
              <a:rPr lang="en-US" sz="2000" dirty="0">
                <a:solidFill>
                  <a:srgbClr val="292929"/>
                </a:solidFill>
                <a:latin typeface="medium-content-serif-font"/>
              </a:rPr>
              <a:t> was the first person in the </a:t>
            </a:r>
            <a:r>
              <a:rPr lang="en-US" sz="2000" dirty="0" smtClean="0">
                <a:solidFill>
                  <a:srgbClr val="292929"/>
                </a:solidFill>
                <a:latin typeface="medium-content-serif-font"/>
              </a:rPr>
              <a:t>US to </a:t>
            </a:r>
            <a:r>
              <a:rPr lang="en-US" sz="2000" dirty="0">
                <a:solidFill>
                  <a:srgbClr val="292929"/>
                </a:solidFill>
                <a:latin typeface="medium-content-serif-font"/>
              </a:rPr>
              <a:t>note its application within neural networks within his </a:t>
            </a:r>
            <a:r>
              <a:rPr lang="en-US" sz="2000" dirty="0" smtClean="0">
                <a:solidFill>
                  <a:srgbClr val="292929"/>
                </a:solidFill>
                <a:latin typeface="medium-content-serif-font"/>
              </a:rPr>
              <a:t>PhD thesis</a:t>
            </a:r>
            <a:r>
              <a:rPr lang="en-US" sz="2000" dirty="0">
                <a:solidFill>
                  <a:srgbClr val="292929"/>
                </a:solidFill>
                <a:latin typeface="medium-content-serif-font"/>
              </a:rPr>
              <a:t>.</a:t>
            </a:r>
          </a:p>
          <a:p>
            <a:pPr marL="0" indent="0" algn="just">
              <a:buNone/>
            </a:pPr>
            <a:endParaRPr lang="en-US" sz="2000" dirty="0">
              <a:solidFill>
                <a:srgbClr val="292929"/>
              </a:solidFill>
              <a:latin typeface="medium-content-serif-font"/>
            </a:endParaRPr>
          </a:p>
          <a:p>
            <a:pPr marL="0" indent="0" algn="just">
              <a:buNone/>
            </a:pPr>
            <a:r>
              <a:rPr lang="en-US" sz="2000" b="1" dirty="0">
                <a:solidFill>
                  <a:srgbClr val="292929"/>
                </a:solidFill>
                <a:latin typeface="medium-content-serif-font"/>
              </a:rPr>
              <a:t>1989:</a:t>
            </a:r>
            <a:r>
              <a:rPr lang="en-US" sz="2000" dirty="0">
                <a:solidFill>
                  <a:srgbClr val="292929"/>
                </a:solidFill>
                <a:latin typeface="medium-content-serif-font"/>
              </a:rPr>
              <a:t> Yann </a:t>
            </a:r>
            <a:r>
              <a:rPr lang="en-US" sz="2000" dirty="0" err="1">
                <a:solidFill>
                  <a:srgbClr val="292929"/>
                </a:solidFill>
                <a:latin typeface="medium-content-serif-font"/>
              </a:rPr>
              <a:t>LeCun</a:t>
            </a:r>
            <a:r>
              <a:rPr lang="en-US" sz="2000" dirty="0">
                <a:solidFill>
                  <a:srgbClr val="292929"/>
                </a:solidFill>
                <a:latin typeface="medium-content-serif-font"/>
              </a:rPr>
              <a:t> published a paper illustrating how </a:t>
            </a:r>
            <a:r>
              <a:rPr lang="en-US" sz="2000" dirty="0" smtClean="0">
                <a:solidFill>
                  <a:srgbClr val="292929"/>
                </a:solidFill>
                <a:latin typeface="medium-content-serif-font"/>
              </a:rPr>
              <a:t>the use </a:t>
            </a:r>
            <a:r>
              <a:rPr lang="en-US" sz="2000" dirty="0">
                <a:solidFill>
                  <a:srgbClr val="292929"/>
                </a:solidFill>
                <a:latin typeface="medium-content-serif-font"/>
              </a:rPr>
              <a:t>of constraints in backpropagation and its integration </a:t>
            </a:r>
            <a:r>
              <a:rPr lang="en-US" sz="2000" dirty="0" smtClean="0">
                <a:solidFill>
                  <a:srgbClr val="292929"/>
                </a:solidFill>
                <a:latin typeface="medium-content-serif-font"/>
              </a:rPr>
              <a:t>into the </a:t>
            </a:r>
            <a:r>
              <a:rPr lang="en-US" sz="2000" dirty="0">
                <a:solidFill>
                  <a:srgbClr val="292929"/>
                </a:solidFill>
                <a:latin typeface="medium-content-serif-font"/>
              </a:rPr>
              <a:t>neural network architecture can be used to </a:t>
            </a:r>
            <a:r>
              <a:rPr lang="en-US" sz="2000" dirty="0" smtClean="0">
                <a:solidFill>
                  <a:srgbClr val="292929"/>
                </a:solidFill>
                <a:latin typeface="medium-content-serif-font"/>
              </a:rPr>
              <a:t>train algorithms</a:t>
            </a:r>
            <a:r>
              <a:rPr lang="en-US" sz="2000" dirty="0">
                <a:solidFill>
                  <a:srgbClr val="292929"/>
                </a:solidFill>
                <a:latin typeface="medium-content-serif-font"/>
              </a:rPr>
              <a:t>. This research successfully leveraged a </a:t>
            </a:r>
            <a:r>
              <a:rPr lang="en-US" sz="2000" dirty="0" smtClean="0">
                <a:solidFill>
                  <a:srgbClr val="292929"/>
                </a:solidFill>
                <a:latin typeface="medium-content-serif-font"/>
              </a:rPr>
              <a:t>neural network </a:t>
            </a:r>
            <a:r>
              <a:rPr lang="en-US" sz="2000" dirty="0">
                <a:solidFill>
                  <a:srgbClr val="292929"/>
                </a:solidFill>
                <a:latin typeface="medium-content-serif-font"/>
              </a:rPr>
              <a:t>to recognize hand-written zip code digits </a:t>
            </a:r>
            <a:r>
              <a:rPr lang="en-US" sz="2000" dirty="0" smtClean="0">
                <a:solidFill>
                  <a:srgbClr val="292929"/>
                </a:solidFill>
                <a:latin typeface="medium-content-serif-font"/>
              </a:rPr>
              <a:t>provided by </a:t>
            </a:r>
            <a:r>
              <a:rPr lang="en-US" sz="2000" dirty="0">
                <a:solidFill>
                  <a:srgbClr val="292929"/>
                </a:solidFill>
                <a:latin typeface="medium-content-serif-font"/>
              </a:rPr>
              <a:t>the U.S. Postal Service.</a:t>
            </a:r>
            <a:endParaRPr lang="en-IN" sz="2000" dirty="0"/>
          </a:p>
        </p:txBody>
      </p:sp>
      <p:sp>
        <p:nvSpPr>
          <p:cNvPr id="4" name="Footer Placeholder 3">
            <a:extLst>
              <a:ext uri="{FF2B5EF4-FFF2-40B4-BE49-F238E27FC236}">
                <a16:creationId xmlns:a16="http://schemas.microsoft.com/office/drawing/2014/main" id="{A92F466C-74EE-40D0-B50B-867CFB57253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C6B7319-FE09-4E31-BB5B-020CB2B512BF}"/>
              </a:ext>
            </a:extLst>
          </p:cNvPr>
          <p:cNvSpPr>
            <a:spLocks noGrp="1"/>
          </p:cNvSpPr>
          <p:nvPr>
            <p:ph type="sldNum" sz="quarter" idx="12"/>
          </p:nvPr>
        </p:nvSpPr>
        <p:spPr/>
        <p:txBody>
          <a:bodyPr/>
          <a:lstStyle/>
          <a:p>
            <a:fld id="{BB055922-87EB-483D-8474-2C9330A0D922}" type="slidenum">
              <a:rPr lang="en-US" smtClean="0"/>
              <a:t>42</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5205272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5E0B-6C18-4364-A884-379A49C6CD79}"/>
              </a:ext>
            </a:extLst>
          </p:cNvPr>
          <p:cNvSpPr>
            <a:spLocks noGrp="1"/>
          </p:cNvSpPr>
          <p:nvPr>
            <p:ph type="title"/>
          </p:nvPr>
        </p:nvSpPr>
        <p:spPr>
          <a:xfrm>
            <a:off x="2652936" y="288189"/>
            <a:ext cx="6491064" cy="1210146"/>
          </a:xfrm>
        </p:spPr>
        <p:txBody>
          <a:bodyPr>
            <a:normAutofit/>
          </a:bodyPr>
          <a:lstStyle/>
          <a:p>
            <a:r>
              <a:rPr lang="en-US" dirty="0">
                <a:solidFill>
                  <a:srgbClr val="292929"/>
                </a:solidFill>
                <a:latin typeface="medium-content-serif-font"/>
              </a:rPr>
              <a:t>Neuron </a:t>
            </a:r>
            <a:r>
              <a:rPr lang="en-US" dirty="0" smtClean="0">
                <a:solidFill>
                  <a:srgbClr val="292929"/>
                </a:solidFill>
                <a:latin typeface="medium-content-serif-font"/>
              </a:rPr>
              <a:t>Components</a:t>
            </a:r>
            <a:endParaRPr lang="en-IN" dirty="0"/>
          </a:p>
        </p:txBody>
      </p:sp>
      <p:sp>
        <p:nvSpPr>
          <p:cNvPr id="3" name="Content Placeholder 2">
            <a:extLst>
              <a:ext uri="{FF2B5EF4-FFF2-40B4-BE49-F238E27FC236}">
                <a16:creationId xmlns:a16="http://schemas.microsoft.com/office/drawing/2014/main" id="{44DC43C9-2BE7-4813-9FDA-0A7B6B93CBD9}"/>
              </a:ext>
            </a:extLst>
          </p:cNvPr>
          <p:cNvSpPr>
            <a:spLocks noGrp="1"/>
          </p:cNvSpPr>
          <p:nvPr>
            <p:ph idx="1"/>
          </p:nvPr>
        </p:nvSpPr>
        <p:spPr>
          <a:xfrm>
            <a:off x="395536" y="1791716"/>
            <a:ext cx="8604448" cy="4525963"/>
          </a:xfrm>
        </p:spPr>
        <p:txBody>
          <a:bodyPr>
            <a:noAutofit/>
          </a:bodyPr>
          <a:lstStyle/>
          <a:p>
            <a:pPr marL="0" indent="0" algn="just">
              <a:buNone/>
            </a:pPr>
            <a:r>
              <a:rPr lang="en-US" sz="2000" dirty="0">
                <a:solidFill>
                  <a:srgbClr val="292929"/>
                </a:solidFill>
                <a:latin typeface="medium-content-serif-font"/>
              </a:rPr>
              <a:t>(</a:t>
            </a:r>
            <a:r>
              <a:rPr lang="en-US" sz="2000" dirty="0" err="1">
                <a:solidFill>
                  <a:srgbClr val="292929"/>
                </a:solidFill>
                <a:latin typeface="medium-content-serif-font"/>
              </a:rPr>
              <a:t>i</a:t>
            </a:r>
            <a:r>
              <a:rPr lang="en-US" sz="2000" dirty="0">
                <a:solidFill>
                  <a:srgbClr val="292929"/>
                </a:solidFill>
                <a:latin typeface="medium-content-serif-font"/>
              </a:rPr>
              <a:t>) A set of </a:t>
            </a:r>
            <a:r>
              <a:rPr lang="en-US" sz="2000" b="1" dirty="0">
                <a:solidFill>
                  <a:srgbClr val="292929"/>
                </a:solidFill>
                <a:latin typeface="medium-content-serif-font"/>
              </a:rPr>
              <a:t>‘</a:t>
            </a:r>
            <a:r>
              <a:rPr lang="en-US" sz="2000" b="1" dirty="0" err="1">
                <a:solidFill>
                  <a:srgbClr val="292929"/>
                </a:solidFill>
                <a:latin typeface="medium-content-serif-font"/>
              </a:rPr>
              <a:t>i</a:t>
            </a:r>
            <a:r>
              <a:rPr lang="en-US" sz="2000" b="1" dirty="0">
                <a:solidFill>
                  <a:srgbClr val="292929"/>
                </a:solidFill>
                <a:latin typeface="medium-content-serif-font"/>
              </a:rPr>
              <a:t>’ synapses having weight </a:t>
            </a:r>
            <a:r>
              <a:rPr lang="en-US" sz="2000" b="1" dirty="0" err="1">
                <a:solidFill>
                  <a:srgbClr val="292929"/>
                </a:solidFill>
                <a:latin typeface="medium-content-serif-font"/>
              </a:rPr>
              <a:t>wi</a:t>
            </a:r>
            <a:r>
              <a:rPr lang="en-US" sz="2000" b="1" dirty="0">
                <a:solidFill>
                  <a:srgbClr val="292929"/>
                </a:solidFill>
                <a:latin typeface="medium-content-serif-font"/>
              </a:rPr>
              <a:t>. </a:t>
            </a:r>
            <a:r>
              <a:rPr lang="en-US" sz="2000" dirty="0">
                <a:solidFill>
                  <a:srgbClr val="292929"/>
                </a:solidFill>
                <a:latin typeface="medium-content-serif-font"/>
              </a:rPr>
              <a:t>A signal xi forms </a:t>
            </a:r>
            <a:r>
              <a:rPr lang="en-US" sz="2000" dirty="0" smtClean="0">
                <a:solidFill>
                  <a:srgbClr val="292929"/>
                </a:solidFill>
                <a:latin typeface="medium-content-serif-font"/>
              </a:rPr>
              <a:t>the input </a:t>
            </a:r>
            <a:r>
              <a:rPr lang="en-US" sz="2000" dirty="0">
                <a:solidFill>
                  <a:srgbClr val="292929"/>
                </a:solidFill>
                <a:latin typeface="medium-content-serif-font"/>
              </a:rPr>
              <a:t>to the </a:t>
            </a:r>
            <a:r>
              <a:rPr lang="en-US" sz="2000" dirty="0" err="1">
                <a:solidFill>
                  <a:srgbClr val="292929"/>
                </a:solidFill>
                <a:latin typeface="medium-content-serif-font"/>
              </a:rPr>
              <a:t>i-th</a:t>
            </a:r>
            <a:r>
              <a:rPr lang="en-US" sz="2000" dirty="0">
                <a:solidFill>
                  <a:srgbClr val="292929"/>
                </a:solidFill>
                <a:latin typeface="medium-content-serif-font"/>
              </a:rPr>
              <a:t> synapse having weight </a:t>
            </a:r>
            <a:r>
              <a:rPr lang="en-US" sz="2000" dirty="0" err="1">
                <a:solidFill>
                  <a:srgbClr val="292929"/>
                </a:solidFill>
                <a:latin typeface="medium-content-serif-font"/>
              </a:rPr>
              <a:t>wi</a:t>
            </a:r>
            <a:r>
              <a:rPr lang="en-US" sz="2000" dirty="0">
                <a:solidFill>
                  <a:srgbClr val="292929"/>
                </a:solidFill>
                <a:latin typeface="medium-content-serif-font"/>
              </a:rPr>
              <a:t>. The value of </a:t>
            </a:r>
            <a:r>
              <a:rPr lang="en-US" sz="2000" dirty="0" smtClean="0">
                <a:solidFill>
                  <a:srgbClr val="292929"/>
                </a:solidFill>
                <a:latin typeface="medium-content-serif-font"/>
              </a:rPr>
              <a:t>any weight </a:t>
            </a:r>
            <a:r>
              <a:rPr lang="en-US" sz="2000" dirty="0">
                <a:solidFill>
                  <a:srgbClr val="292929"/>
                </a:solidFill>
                <a:latin typeface="medium-content-serif-font"/>
              </a:rPr>
              <a:t>may be positive or negative. A positive weight has </a:t>
            </a:r>
            <a:r>
              <a:rPr lang="en-US" sz="2000" dirty="0" smtClean="0">
                <a:solidFill>
                  <a:srgbClr val="292929"/>
                </a:solidFill>
                <a:latin typeface="medium-content-serif-font"/>
              </a:rPr>
              <a:t>an extraordinary </a:t>
            </a:r>
            <a:r>
              <a:rPr lang="en-US" sz="2000" dirty="0">
                <a:solidFill>
                  <a:srgbClr val="292929"/>
                </a:solidFill>
                <a:latin typeface="medium-content-serif-font"/>
              </a:rPr>
              <a:t>effect, while a negative weight has an </a:t>
            </a:r>
            <a:r>
              <a:rPr lang="en-US" sz="2000" dirty="0" smtClean="0">
                <a:solidFill>
                  <a:srgbClr val="292929"/>
                </a:solidFill>
                <a:latin typeface="medium-content-serif-font"/>
              </a:rPr>
              <a:t>inhibitory effect </a:t>
            </a:r>
            <a:r>
              <a:rPr lang="en-US" sz="2000" dirty="0">
                <a:solidFill>
                  <a:srgbClr val="292929"/>
                </a:solidFill>
                <a:latin typeface="medium-content-serif-font"/>
              </a:rPr>
              <a:t>on the output of the summation junction.</a:t>
            </a:r>
          </a:p>
          <a:p>
            <a:pPr marL="0" indent="0" algn="just">
              <a:buNone/>
            </a:pPr>
            <a:endParaRPr lang="en-US" sz="2000" dirty="0">
              <a:solidFill>
                <a:srgbClr val="292929"/>
              </a:solidFill>
              <a:latin typeface="medium-content-serif-font"/>
            </a:endParaRPr>
          </a:p>
          <a:p>
            <a:pPr marL="0" indent="0" algn="just">
              <a:buNone/>
            </a:pPr>
            <a:r>
              <a:rPr lang="en-US" sz="2000" dirty="0">
                <a:solidFill>
                  <a:srgbClr val="292929"/>
                </a:solidFill>
                <a:latin typeface="medium-content-serif-font"/>
              </a:rPr>
              <a:t>(ii) A </a:t>
            </a:r>
            <a:r>
              <a:rPr lang="en-US" sz="2000" b="1" dirty="0">
                <a:solidFill>
                  <a:srgbClr val="292929"/>
                </a:solidFill>
                <a:latin typeface="medium-content-serif-font"/>
              </a:rPr>
              <a:t>summation junction </a:t>
            </a:r>
            <a:r>
              <a:rPr lang="en-US" sz="2000" dirty="0">
                <a:solidFill>
                  <a:srgbClr val="292929"/>
                </a:solidFill>
                <a:latin typeface="medium-content-serif-font"/>
              </a:rPr>
              <a:t>for the input signals is weighted </a:t>
            </a:r>
            <a:r>
              <a:rPr lang="en-US" sz="2000" dirty="0" smtClean="0">
                <a:solidFill>
                  <a:srgbClr val="292929"/>
                </a:solidFill>
                <a:latin typeface="medium-content-serif-font"/>
              </a:rPr>
              <a:t>by the </a:t>
            </a:r>
            <a:r>
              <a:rPr lang="en-US" sz="2000" dirty="0">
                <a:solidFill>
                  <a:srgbClr val="292929"/>
                </a:solidFill>
                <a:latin typeface="medium-content-serif-font"/>
              </a:rPr>
              <a:t>respective synaptic weight. Because it is a linear combiner </a:t>
            </a:r>
            <a:r>
              <a:rPr lang="en-US" sz="2000" dirty="0" smtClean="0">
                <a:solidFill>
                  <a:srgbClr val="292929"/>
                </a:solidFill>
                <a:latin typeface="medium-content-serif-font"/>
              </a:rPr>
              <a:t>or adder </a:t>
            </a:r>
            <a:r>
              <a:rPr lang="en-US" sz="2000" dirty="0">
                <a:solidFill>
                  <a:srgbClr val="292929"/>
                </a:solidFill>
                <a:latin typeface="medium-content-serif-font"/>
              </a:rPr>
              <a:t>of the weighted input signals, the output of the </a:t>
            </a:r>
            <a:r>
              <a:rPr lang="en-US" sz="2000" dirty="0" smtClean="0">
                <a:solidFill>
                  <a:srgbClr val="292929"/>
                </a:solidFill>
                <a:latin typeface="medium-content-serif-font"/>
              </a:rPr>
              <a:t>summation junction </a:t>
            </a:r>
            <a:r>
              <a:rPr lang="en-US" sz="2000" dirty="0">
                <a:solidFill>
                  <a:srgbClr val="292929"/>
                </a:solidFill>
                <a:latin typeface="medium-content-serif-font"/>
              </a:rPr>
              <a:t>can be expressed as follows:</a:t>
            </a:r>
            <a:endParaRPr lang="en-IN" sz="2000" dirty="0"/>
          </a:p>
        </p:txBody>
      </p:sp>
      <p:sp>
        <p:nvSpPr>
          <p:cNvPr id="4" name="Footer Placeholder 3">
            <a:extLst>
              <a:ext uri="{FF2B5EF4-FFF2-40B4-BE49-F238E27FC236}">
                <a16:creationId xmlns:a16="http://schemas.microsoft.com/office/drawing/2014/main" id="{A92F466C-74EE-40D0-B50B-867CFB57253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C6B7319-FE09-4E31-BB5B-020CB2B512BF}"/>
              </a:ext>
            </a:extLst>
          </p:cNvPr>
          <p:cNvSpPr>
            <a:spLocks noGrp="1"/>
          </p:cNvSpPr>
          <p:nvPr>
            <p:ph type="sldNum" sz="quarter" idx="12"/>
          </p:nvPr>
        </p:nvSpPr>
        <p:spPr/>
        <p:txBody>
          <a:bodyPr/>
          <a:lstStyle/>
          <a:p>
            <a:fld id="{BB055922-87EB-483D-8474-2C9330A0D922}" type="slidenum">
              <a:rPr lang="en-US" smtClean="0"/>
              <a:t>43</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6" name="Picture 5"/>
          <p:cNvPicPr>
            <a:picLocks noChangeAspect="1"/>
          </p:cNvPicPr>
          <p:nvPr/>
        </p:nvPicPr>
        <p:blipFill>
          <a:blip r:embed="rId3"/>
          <a:stretch>
            <a:fillRect/>
          </a:stretch>
        </p:blipFill>
        <p:spPr>
          <a:xfrm>
            <a:off x="4571997" y="3428999"/>
            <a:ext cx="5" cy="1"/>
          </a:xfrm>
          <a:prstGeom prst="rect">
            <a:avLst/>
          </a:prstGeom>
        </p:spPr>
      </p:pic>
      <p:pic>
        <p:nvPicPr>
          <p:cNvPr id="7" name="Picture 6"/>
          <p:cNvPicPr>
            <a:picLocks noChangeAspect="1"/>
          </p:cNvPicPr>
          <p:nvPr/>
        </p:nvPicPr>
        <p:blipFill>
          <a:blip r:embed="rId4"/>
          <a:stretch>
            <a:fillRect/>
          </a:stretch>
        </p:blipFill>
        <p:spPr>
          <a:xfrm>
            <a:off x="2877325" y="4858682"/>
            <a:ext cx="3854916" cy="472233"/>
          </a:xfrm>
          <a:prstGeom prst="rect">
            <a:avLst/>
          </a:prstGeom>
        </p:spPr>
      </p:pic>
    </p:spTree>
    <p:extLst>
      <p:ext uri="{BB962C8B-B14F-4D97-AF65-F5344CB8AC3E}">
        <p14:creationId xmlns:p14="http://schemas.microsoft.com/office/powerpoint/2010/main" val="94022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5E0B-6C18-4364-A884-379A49C6CD79}"/>
              </a:ext>
            </a:extLst>
          </p:cNvPr>
          <p:cNvSpPr>
            <a:spLocks noGrp="1"/>
          </p:cNvSpPr>
          <p:nvPr>
            <p:ph type="title"/>
          </p:nvPr>
        </p:nvSpPr>
        <p:spPr>
          <a:xfrm>
            <a:off x="2652936" y="288189"/>
            <a:ext cx="6491064" cy="1210146"/>
          </a:xfrm>
        </p:spPr>
        <p:txBody>
          <a:bodyPr>
            <a:normAutofit/>
          </a:bodyPr>
          <a:lstStyle/>
          <a:p>
            <a:r>
              <a:rPr lang="en-US" dirty="0">
                <a:solidFill>
                  <a:srgbClr val="292929"/>
                </a:solidFill>
                <a:latin typeface="medium-content-serif-font"/>
              </a:rPr>
              <a:t>Neuron </a:t>
            </a:r>
            <a:r>
              <a:rPr lang="en-US" dirty="0" smtClean="0">
                <a:solidFill>
                  <a:srgbClr val="292929"/>
                </a:solidFill>
                <a:latin typeface="medium-content-serif-font"/>
              </a:rPr>
              <a:t>Components</a:t>
            </a:r>
            <a:endParaRPr lang="en-IN" dirty="0"/>
          </a:p>
        </p:txBody>
      </p:sp>
      <p:sp>
        <p:nvSpPr>
          <p:cNvPr id="3" name="Content Placeholder 2">
            <a:extLst>
              <a:ext uri="{FF2B5EF4-FFF2-40B4-BE49-F238E27FC236}">
                <a16:creationId xmlns:a16="http://schemas.microsoft.com/office/drawing/2014/main" id="{44DC43C9-2BE7-4813-9FDA-0A7B6B93CBD9}"/>
              </a:ext>
            </a:extLst>
          </p:cNvPr>
          <p:cNvSpPr>
            <a:spLocks noGrp="1"/>
          </p:cNvSpPr>
          <p:nvPr>
            <p:ph idx="1"/>
          </p:nvPr>
        </p:nvSpPr>
        <p:spPr>
          <a:xfrm>
            <a:off x="395536" y="1791716"/>
            <a:ext cx="8604448" cy="4525963"/>
          </a:xfrm>
        </p:spPr>
        <p:txBody>
          <a:bodyPr>
            <a:noAutofit/>
          </a:bodyPr>
          <a:lstStyle/>
          <a:p>
            <a:pPr marL="0" indent="0" algn="just">
              <a:buNone/>
            </a:pPr>
            <a:r>
              <a:rPr lang="en-US" sz="2000" dirty="0">
                <a:solidFill>
                  <a:srgbClr val="292929"/>
                </a:solidFill>
                <a:latin typeface="medium-content-serif-font"/>
              </a:rPr>
              <a:t>(iii) A threshold </a:t>
            </a:r>
            <a:r>
              <a:rPr lang="en-US" sz="2000" b="1" dirty="0">
                <a:solidFill>
                  <a:srgbClr val="292929"/>
                </a:solidFill>
                <a:latin typeface="medium-content-serif-font"/>
              </a:rPr>
              <a:t>activation function</a:t>
            </a:r>
            <a:r>
              <a:rPr lang="en-US" sz="2000" dirty="0">
                <a:solidFill>
                  <a:srgbClr val="292929"/>
                </a:solidFill>
                <a:latin typeface="medium-content-serif-font"/>
              </a:rPr>
              <a:t> (or simply the </a:t>
            </a:r>
            <a:r>
              <a:rPr lang="en-US" sz="2000" b="1" dirty="0" smtClean="0">
                <a:solidFill>
                  <a:srgbClr val="292929"/>
                </a:solidFill>
                <a:latin typeface="medium-content-serif-font"/>
              </a:rPr>
              <a:t>activation function</a:t>
            </a:r>
            <a:r>
              <a:rPr lang="en-US" sz="2000" dirty="0">
                <a:solidFill>
                  <a:srgbClr val="292929"/>
                </a:solidFill>
                <a:latin typeface="medium-content-serif-font"/>
              </a:rPr>
              <a:t>, also known as </a:t>
            </a:r>
            <a:r>
              <a:rPr lang="en-US" sz="2000" dirty="0" smtClean="0">
                <a:solidFill>
                  <a:srgbClr val="292929"/>
                </a:solidFill>
                <a:latin typeface="medium-content-serif-font"/>
              </a:rPr>
              <a:t>a </a:t>
            </a:r>
            <a:r>
              <a:rPr lang="en-US" sz="2000" b="1" dirty="0" smtClean="0">
                <a:solidFill>
                  <a:srgbClr val="292929"/>
                </a:solidFill>
                <a:latin typeface="medium-content-serif-font"/>
              </a:rPr>
              <a:t>squashing </a:t>
            </a:r>
            <a:r>
              <a:rPr lang="en-US" sz="2000" b="1" dirty="0">
                <a:solidFill>
                  <a:srgbClr val="292929"/>
                </a:solidFill>
                <a:latin typeface="medium-content-serif-font"/>
              </a:rPr>
              <a:t>function</a:t>
            </a:r>
            <a:r>
              <a:rPr lang="en-US" sz="2000" dirty="0">
                <a:solidFill>
                  <a:srgbClr val="292929"/>
                </a:solidFill>
                <a:latin typeface="medium-content-serif-font"/>
              </a:rPr>
              <a:t>) results in an </a:t>
            </a:r>
            <a:r>
              <a:rPr lang="en-US" sz="2000" dirty="0" smtClean="0">
                <a:solidFill>
                  <a:srgbClr val="292929"/>
                </a:solidFill>
                <a:latin typeface="medium-content-serif-font"/>
              </a:rPr>
              <a:t>output signal </a:t>
            </a:r>
            <a:r>
              <a:rPr lang="en-US" sz="2000" dirty="0">
                <a:solidFill>
                  <a:srgbClr val="292929"/>
                </a:solidFill>
                <a:latin typeface="medium-content-serif-font"/>
              </a:rPr>
              <a:t>only when an input signal exceeding a specific threshold </a:t>
            </a:r>
            <a:r>
              <a:rPr lang="en-US" sz="2000" dirty="0" smtClean="0">
                <a:solidFill>
                  <a:srgbClr val="292929"/>
                </a:solidFill>
                <a:latin typeface="medium-content-serif-font"/>
              </a:rPr>
              <a:t>value comes </a:t>
            </a:r>
            <a:r>
              <a:rPr lang="en-US" sz="2000" dirty="0">
                <a:solidFill>
                  <a:srgbClr val="292929"/>
                </a:solidFill>
                <a:latin typeface="medium-content-serif-font"/>
              </a:rPr>
              <a:t>as an input. It is similar in </a:t>
            </a:r>
            <a:r>
              <a:rPr lang="en-US" sz="2000" dirty="0" err="1">
                <a:solidFill>
                  <a:srgbClr val="292929"/>
                </a:solidFill>
                <a:latin typeface="medium-content-serif-font"/>
              </a:rPr>
              <a:t>behaviour</a:t>
            </a:r>
            <a:r>
              <a:rPr lang="en-US" sz="2000" dirty="0">
                <a:solidFill>
                  <a:srgbClr val="292929"/>
                </a:solidFill>
                <a:latin typeface="medium-content-serif-font"/>
              </a:rPr>
              <a:t> to the biological </a:t>
            </a:r>
            <a:r>
              <a:rPr lang="en-US" sz="2000" dirty="0" smtClean="0">
                <a:solidFill>
                  <a:srgbClr val="292929"/>
                </a:solidFill>
                <a:latin typeface="medium-content-serif-font"/>
              </a:rPr>
              <a:t>neuron, which </a:t>
            </a:r>
            <a:r>
              <a:rPr lang="en-US" sz="2000" dirty="0">
                <a:solidFill>
                  <a:srgbClr val="292929"/>
                </a:solidFill>
                <a:latin typeface="medium-content-serif-font"/>
              </a:rPr>
              <a:t>transmits the signal only when the total input signal meets </a:t>
            </a:r>
            <a:r>
              <a:rPr lang="en-US" sz="2000" dirty="0" smtClean="0">
                <a:solidFill>
                  <a:srgbClr val="292929"/>
                </a:solidFill>
                <a:latin typeface="medium-content-serif-font"/>
              </a:rPr>
              <a:t>the firing </a:t>
            </a:r>
            <a:r>
              <a:rPr lang="en-US" sz="2000" dirty="0">
                <a:solidFill>
                  <a:srgbClr val="292929"/>
                </a:solidFill>
                <a:latin typeface="medium-content-serif-font"/>
              </a:rPr>
              <a:t>threshold.</a:t>
            </a:r>
          </a:p>
          <a:p>
            <a:pPr marL="0" indent="0" algn="just">
              <a:buNone/>
            </a:pPr>
            <a:endParaRPr lang="en-US" sz="2000" dirty="0">
              <a:solidFill>
                <a:srgbClr val="292929"/>
              </a:solidFill>
              <a:latin typeface="medium-content-serif-font"/>
            </a:endParaRPr>
          </a:p>
          <a:p>
            <a:pPr marL="0" indent="0" algn="just">
              <a:buNone/>
            </a:pPr>
            <a:endParaRPr lang="en-US" sz="2000" dirty="0" smtClean="0">
              <a:solidFill>
                <a:srgbClr val="292929"/>
              </a:solidFill>
              <a:latin typeface="medium-content-serif-font"/>
            </a:endParaRPr>
          </a:p>
          <a:p>
            <a:pPr marL="0" indent="0" algn="just">
              <a:buNone/>
            </a:pPr>
            <a:endParaRPr lang="en-US" sz="2000" dirty="0">
              <a:solidFill>
                <a:srgbClr val="292929"/>
              </a:solidFill>
              <a:latin typeface="medium-content-serif-font"/>
            </a:endParaRPr>
          </a:p>
          <a:p>
            <a:pPr marL="0" indent="0" algn="just">
              <a:buNone/>
            </a:pPr>
            <a:endParaRPr lang="en-US" sz="2000" dirty="0" smtClean="0">
              <a:solidFill>
                <a:srgbClr val="292929"/>
              </a:solidFill>
              <a:latin typeface="medium-content-serif-font"/>
            </a:endParaRPr>
          </a:p>
          <a:p>
            <a:pPr marL="0" indent="0" algn="just">
              <a:buNone/>
            </a:pPr>
            <a:endParaRPr lang="en-US" sz="2000" dirty="0">
              <a:solidFill>
                <a:srgbClr val="292929"/>
              </a:solidFill>
              <a:latin typeface="medium-content-serif-font"/>
            </a:endParaRPr>
          </a:p>
          <a:p>
            <a:pPr marL="0" indent="0" algn="just">
              <a:buNone/>
            </a:pPr>
            <a:r>
              <a:rPr lang="en-US" sz="2000" dirty="0" smtClean="0">
                <a:solidFill>
                  <a:srgbClr val="292929"/>
                </a:solidFill>
                <a:latin typeface="medium-content-serif-font"/>
              </a:rPr>
              <a:t>** </a:t>
            </a:r>
            <a:r>
              <a:rPr lang="en-US" sz="2000" dirty="0">
                <a:solidFill>
                  <a:srgbClr val="292929"/>
                </a:solidFill>
                <a:latin typeface="medium-content-serif-font"/>
              </a:rPr>
              <a:t>Threshold Value:- Reflects the </a:t>
            </a:r>
            <a:r>
              <a:rPr lang="en-US" sz="2000" dirty="0" smtClean="0">
                <a:solidFill>
                  <a:srgbClr val="292929"/>
                </a:solidFill>
                <a:latin typeface="medium-content-serif-font"/>
              </a:rPr>
              <a:t>minimum performance </a:t>
            </a:r>
            <a:r>
              <a:rPr lang="en-US" sz="2000" dirty="0">
                <a:solidFill>
                  <a:srgbClr val="292929"/>
                </a:solidFill>
                <a:latin typeface="medium-content-serif-font"/>
              </a:rPr>
              <a:t>required to achieve the </a:t>
            </a:r>
            <a:r>
              <a:rPr lang="en-US" sz="2000" dirty="0" smtClean="0">
                <a:solidFill>
                  <a:srgbClr val="292929"/>
                </a:solidFill>
                <a:latin typeface="medium-content-serif-font"/>
              </a:rPr>
              <a:t>required operational effect </a:t>
            </a:r>
            <a:r>
              <a:rPr lang="en-US" sz="2000" dirty="0">
                <a:solidFill>
                  <a:srgbClr val="292929"/>
                </a:solidFill>
                <a:latin typeface="medium-content-serif-font"/>
              </a:rPr>
              <a:t>while being achievable through</a:t>
            </a:r>
          </a:p>
          <a:p>
            <a:pPr marL="0" indent="0" algn="just">
              <a:buNone/>
            </a:pPr>
            <a:r>
              <a:rPr lang="en-US" sz="2000" dirty="0">
                <a:solidFill>
                  <a:srgbClr val="292929"/>
                </a:solidFill>
                <a:latin typeface="medium-content-serif-font"/>
              </a:rPr>
              <a:t>the current state of technology at an </a:t>
            </a:r>
            <a:r>
              <a:rPr lang="en-US" sz="2000" dirty="0" smtClean="0">
                <a:solidFill>
                  <a:srgbClr val="292929"/>
                </a:solidFill>
                <a:latin typeface="medium-content-serif-font"/>
              </a:rPr>
              <a:t>affordable life-cycle </a:t>
            </a:r>
            <a:r>
              <a:rPr lang="en-US" sz="2000" dirty="0">
                <a:solidFill>
                  <a:srgbClr val="292929"/>
                </a:solidFill>
                <a:latin typeface="medium-content-serif-font"/>
              </a:rPr>
              <a:t>cost.</a:t>
            </a:r>
            <a:endParaRPr lang="en-IN" sz="2000" dirty="0"/>
          </a:p>
        </p:txBody>
      </p:sp>
      <p:sp>
        <p:nvSpPr>
          <p:cNvPr id="4" name="Footer Placeholder 3">
            <a:extLst>
              <a:ext uri="{FF2B5EF4-FFF2-40B4-BE49-F238E27FC236}">
                <a16:creationId xmlns:a16="http://schemas.microsoft.com/office/drawing/2014/main" id="{A92F466C-74EE-40D0-B50B-867CFB57253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C6B7319-FE09-4E31-BB5B-020CB2B512BF}"/>
              </a:ext>
            </a:extLst>
          </p:cNvPr>
          <p:cNvSpPr>
            <a:spLocks noGrp="1"/>
          </p:cNvSpPr>
          <p:nvPr>
            <p:ph type="sldNum" sz="quarter" idx="12"/>
          </p:nvPr>
        </p:nvSpPr>
        <p:spPr/>
        <p:txBody>
          <a:bodyPr/>
          <a:lstStyle/>
          <a:p>
            <a:fld id="{BB055922-87EB-483D-8474-2C9330A0D922}" type="slidenum">
              <a:rPr lang="en-US" smtClean="0"/>
              <a:t>44</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6" name="Picture 5"/>
          <p:cNvPicPr>
            <a:picLocks noChangeAspect="1"/>
          </p:cNvPicPr>
          <p:nvPr/>
        </p:nvPicPr>
        <p:blipFill>
          <a:blip r:embed="rId3"/>
          <a:stretch>
            <a:fillRect/>
          </a:stretch>
        </p:blipFill>
        <p:spPr>
          <a:xfrm>
            <a:off x="4571997" y="3428999"/>
            <a:ext cx="5" cy="1"/>
          </a:xfrm>
          <a:prstGeom prst="rect">
            <a:avLst/>
          </a:prstGeom>
        </p:spPr>
      </p:pic>
    </p:spTree>
    <p:extLst>
      <p:ext uri="{BB962C8B-B14F-4D97-AF65-F5344CB8AC3E}">
        <p14:creationId xmlns:p14="http://schemas.microsoft.com/office/powerpoint/2010/main" val="111756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5E0B-6C18-4364-A884-379A49C6CD79}"/>
              </a:ext>
            </a:extLst>
          </p:cNvPr>
          <p:cNvSpPr>
            <a:spLocks noGrp="1"/>
          </p:cNvSpPr>
          <p:nvPr>
            <p:ph type="title"/>
          </p:nvPr>
        </p:nvSpPr>
        <p:spPr>
          <a:xfrm>
            <a:off x="2390861" y="288189"/>
            <a:ext cx="6753139" cy="1210146"/>
          </a:xfrm>
        </p:spPr>
        <p:txBody>
          <a:bodyPr>
            <a:normAutofit fontScale="90000"/>
          </a:bodyPr>
          <a:lstStyle/>
          <a:p>
            <a:r>
              <a:rPr lang="en-US" dirty="0">
                <a:solidFill>
                  <a:srgbClr val="292929"/>
                </a:solidFill>
                <a:latin typeface="medium-content-serif-font"/>
              </a:rPr>
              <a:t>Types of Activation Function</a:t>
            </a:r>
            <a:endParaRPr lang="en-IN" dirty="0"/>
          </a:p>
        </p:txBody>
      </p:sp>
      <p:sp>
        <p:nvSpPr>
          <p:cNvPr id="4" name="Footer Placeholder 3">
            <a:extLst>
              <a:ext uri="{FF2B5EF4-FFF2-40B4-BE49-F238E27FC236}">
                <a16:creationId xmlns:a16="http://schemas.microsoft.com/office/drawing/2014/main" id="{A92F466C-74EE-40D0-B50B-867CFB572530}"/>
              </a:ext>
            </a:extLst>
          </p:cNvPr>
          <p:cNvSpPr>
            <a:spLocks noGrp="1"/>
          </p:cNvSpPr>
          <p:nvPr>
            <p:ph type="ftr" sz="quarter" idx="11"/>
          </p:nvPr>
        </p:nvSpPr>
        <p:spPr/>
        <p:txBody>
          <a:bodyPr/>
          <a:lstStyle/>
          <a:p>
            <a:r>
              <a:rPr lang="en-GB" smtClean="0"/>
              <a:t>&lt;BCSE0103&gt; &lt;Soft Computing&gt;</a:t>
            </a:r>
            <a:endParaRPr lang="en-US" dirty="0"/>
          </a:p>
        </p:txBody>
      </p:sp>
      <p:sp>
        <p:nvSpPr>
          <p:cNvPr id="3" name="Content Placeholder 2">
            <a:extLst>
              <a:ext uri="{FF2B5EF4-FFF2-40B4-BE49-F238E27FC236}">
                <a16:creationId xmlns:a16="http://schemas.microsoft.com/office/drawing/2014/main" id="{44DC43C9-2BE7-4813-9FDA-0A7B6B93CBD9}"/>
              </a:ext>
            </a:extLst>
          </p:cNvPr>
          <p:cNvSpPr>
            <a:spLocks noGrp="1"/>
          </p:cNvSpPr>
          <p:nvPr>
            <p:ph idx="1"/>
          </p:nvPr>
        </p:nvSpPr>
        <p:spPr>
          <a:xfrm>
            <a:off x="395536" y="1791716"/>
            <a:ext cx="8604448" cy="4525963"/>
          </a:xfrm>
        </p:spPr>
        <p:txBody>
          <a:bodyPr>
            <a:noAutofit/>
          </a:bodyPr>
          <a:lstStyle/>
          <a:p>
            <a:pPr marL="0" indent="0" algn="just">
              <a:buNone/>
            </a:pPr>
            <a:r>
              <a:rPr lang="en-US" sz="2000" dirty="0">
                <a:solidFill>
                  <a:srgbClr val="292929"/>
                </a:solidFill>
                <a:latin typeface="medium-content-serif-font"/>
              </a:rPr>
              <a:t>The most commonly used activation </a:t>
            </a:r>
            <a:r>
              <a:rPr lang="en-US" sz="2000" dirty="0" smtClean="0">
                <a:solidFill>
                  <a:srgbClr val="292929"/>
                </a:solidFill>
                <a:latin typeface="medium-content-serif-font"/>
              </a:rPr>
              <a:t>function are </a:t>
            </a:r>
            <a:r>
              <a:rPr lang="en-US" sz="2000" dirty="0">
                <a:solidFill>
                  <a:srgbClr val="292929"/>
                </a:solidFill>
                <a:latin typeface="medium-content-serif-font"/>
              </a:rPr>
              <a:t>listed below:</a:t>
            </a:r>
          </a:p>
          <a:p>
            <a:pPr marL="857250" lvl="1" indent="-457200" algn="just">
              <a:buFont typeface="+mj-lt"/>
              <a:buAutoNum type="arabicPeriod"/>
            </a:pPr>
            <a:r>
              <a:rPr lang="en-US" sz="2400" dirty="0" smtClean="0">
                <a:solidFill>
                  <a:srgbClr val="292929"/>
                </a:solidFill>
                <a:latin typeface="medium-content-serif-font"/>
              </a:rPr>
              <a:t>Identity </a:t>
            </a:r>
            <a:r>
              <a:rPr lang="en-US" sz="2400" dirty="0">
                <a:solidFill>
                  <a:srgbClr val="292929"/>
                </a:solidFill>
                <a:latin typeface="medium-content-serif-font"/>
              </a:rPr>
              <a:t>Function</a:t>
            </a:r>
          </a:p>
          <a:p>
            <a:pPr marL="857250" lvl="1" indent="-457200" algn="just">
              <a:buFont typeface="+mj-lt"/>
              <a:buAutoNum type="arabicPeriod"/>
            </a:pPr>
            <a:r>
              <a:rPr lang="en-US" sz="2400" dirty="0" smtClean="0">
                <a:solidFill>
                  <a:srgbClr val="292929"/>
                </a:solidFill>
                <a:latin typeface="medium-content-serif-font"/>
              </a:rPr>
              <a:t>Threshold/step </a:t>
            </a:r>
            <a:r>
              <a:rPr lang="en-US" sz="2400" dirty="0">
                <a:solidFill>
                  <a:srgbClr val="292929"/>
                </a:solidFill>
                <a:latin typeface="medium-content-serif-font"/>
              </a:rPr>
              <a:t>Function</a:t>
            </a:r>
          </a:p>
          <a:p>
            <a:pPr marL="857250" lvl="1" indent="-457200" algn="just">
              <a:buFont typeface="+mj-lt"/>
              <a:buAutoNum type="arabicPeriod"/>
            </a:pPr>
            <a:r>
              <a:rPr lang="en-US" sz="2400" dirty="0" err="1" smtClean="0">
                <a:solidFill>
                  <a:srgbClr val="292929"/>
                </a:solidFill>
                <a:latin typeface="medium-content-serif-font"/>
              </a:rPr>
              <a:t>ReLU</a:t>
            </a:r>
            <a:r>
              <a:rPr lang="en-US" sz="2400" dirty="0" smtClean="0">
                <a:solidFill>
                  <a:srgbClr val="292929"/>
                </a:solidFill>
                <a:latin typeface="medium-content-serif-font"/>
              </a:rPr>
              <a:t> </a:t>
            </a:r>
            <a:r>
              <a:rPr lang="en-US" sz="2400" dirty="0">
                <a:solidFill>
                  <a:srgbClr val="292929"/>
                </a:solidFill>
                <a:latin typeface="medium-content-serif-font"/>
              </a:rPr>
              <a:t>(Rectified Linear Unit) Function</a:t>
            </a:r>
          </a:p>
          <a:p>
            <a:pPr marL="857250" lvl="1" indent="-457200" algn="just">
              <a:buFont typeface="+mj-lt"/>
              <a:buAutoNum type="arabicPeriod"/>
            </a:pPr>
            <a:r>
              <a:rPr lang="en-US" sz="2400" dirty="0" smtClean="0">
                <a:solidFill>
                  <a:srgbClr val="292929"/>
                </a:solidFill>
                <a:latin typeface="medium-content-serif-font"/>
              </a:rPr>
              <a:t>Sigmoid </a:t>
            </a:r>
            <a:r>
              <a:rPr lang="en-US" sz="2400" dirty="0">
                <a:solidFill>
                  <a:srgbClr val="292929"/>
                </a:solidFill>
                <a:latin typeface="medium-content-serif-font"/>
              </a:rPr>
              <a:t>Function</a:t>
            </a:r>
          </a:p>
          <a:p>
            <a:pPr marL="857250" lvl="1" indent="-457200" algn="just">
              <a:buFont typeface="+mj-lt"/>
              <a:buAutoNum type="arabicPeriod"/>
            </a:pPr>
            <a:r>
              <a:rPr lang="en-US" sz="2400" dirty="0" smtClean="0">
                <a:solidFill>
                  <a:srgbClr val="292929"/>
                </a:solidFill>
                <a:latin typeface="medium-content-serif-font"/>
              </a:rPr>
              <a:t>Hyperbolic </a:t>
            </a:r>
            <a:r>
              <a:rPr lang="en-US" sz="2400" dirty="0">
                <a:solidFill>
                  <a:srgbClr val="292929"/>
                </a:solidFill>
                <a:latin typeface="medium-content-serif-font"/>
              </a:rPr>
              <a:t>Tangent Function</a:t>
            </a:r>
            <a:endParaRPr lang="en-IN" sz="2400" dirty="0"/>
          </a:p>
        </p:txBody>
      </p:sp>
      <p:sp>
        <p:nvSpPr>
          <p:cNvPr id="5" name="Slide Number Placeholder 4">
            <a:extLst>
              <a:ext uri="{FF2B5EF4-FFF2-40B4-BE49-F238E27FC236}">
                <a16:creationId xmlns:a16="http://schemas.microsoft.com/office/drawing/2014/main" id="{1C6B7319-FE09-4E31-BB5B-020CB2B512BF}"/>
              </a:ext>
            </a:extLst>
          </p:cNvPr>
          <p:cNvSpPr>
            <a:spLocks noGrp="1"/>
          </p:cNvSpPr>
          <p:nvPr>
            <p:ph type="sldNum" sz="quarter" idx="12"/>
          </p:nvPr>
        </p:nvSpPr>
        <p:spPr/>
        <p:txBody>
          <a:bodyPr/>
          <a:lstStyle/>
          <a:p>
            <a:fld id="{BB055922-87EB-483D-8474-2C9330A0D922}" type="slidenum">
              <a:rPr lang="en-US" smtClean="0"/>
              <a:t>45</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6" name="Picture 5"/>
          <p:cNvPicPr>
            <a:picLocks noChangeAspect="1"/>
          </p:cNvPicPr>
          <p:nvPr/>
        </p:nvPicPr>
        <p:blipFill>
          <a:blip r:embed="rId3"/>
          <a:stretch>
            <a:fillRect/>
          </a:stretch>
        </p:blipFill>
        <p:spPr>
          <a:xfrm>
            <a:off x="4571997" y="3428999"/>
            <a:ext cx="5" cy="1"/>
          </a:xfrm>
          <a:prstGeom prst="rect">
            <a:avLst/>
          </a:prstGeom>
        </p:spPr>
      </p:pic>
    </p:spTree>
    <p:extLst>
      <p:ext uri="{BB962C8B-B14F-4D97-AF65-F5344CB8AC3E}">
        <p14:creationId xmlns:p14="http://schemas.microsoft.com/office/powerpoint/2010/main" val="353666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4418" y="211024"/>
            <a:ext cx="6858000" cy="559220"/>
          </a:xfrm>
        </p:spPr>
        <p:txBody>
          <a:bodyPr>
            <a:normAutofit fontScale="90000"/>
          </a:bodyPr>
          <a:lstStyle/>
          <a:p>
            <a:r>
              <a:rPr lang="en-GB" sz="3600" dirty="0">
                <a:latin typeface="Times New Roman" panose="02020603050405020304" pitchFamily="18" charset="0"/>
                <a:cs typeface="Times New Roman" panose="02020603050405020304" pitchFamily="18" charset="0"/>
              </a:rPr>
              <a:t>Types of Activation Function</a:t>
            </a:r>
          </a:p>
        </p:txBody>
      </p:sp>
      <p:sp>
        <p:nvSpPr>
          <p:cNvPr id="3" name="Subtitle 2"/>
          <p:cNvSpPr>
            <a:spLocks noGrp="1"/>
          </p:cNvSpPr>
          <p:nvPr>
            <p:ph type="subTitle" idx="1"/>
          </p:nvPr>
        </p:nvSpPr>
        <p:spPr>
          <a:xfrm>
            <a:off x="251520" y="1250854"/>
            <a:ext cx="8424936" cy="4241381"/>
          </a:xfrm>
        </p:spPr>
        <p:txBody>
          <a:bodyPr>
            <a:normAutofit fontScale="70000" lnSpcReduction="20000"/>
          </a:bodyPr>
          <a:lstStyle/>
          <a:p>
            <a:pPr algn="just"/>
            <a:endParaRPr lang="en-GB" dirty="0" smtClean="0">
              <a:solidFill>
                <a:schemeClr val="tx1"/>
              </a:solidFill>
            </a:endParaRPr>
          </a:p>
          <a:p>
            <a:pPr algn="just"/>
            <a:endParaRPr lang="en-GB" dirty="0">
              <a:solidFill>
                <a:schemeClr val="tx1"/>
              </a:solidFill>
            </a:endParaRPr>
          </a:p>
          <a:p>
            <a:pPr algn="just"/>
            <a:r>
              <a:rPr lang="en-GB" dirty="0" smtClean="0">
                <a:solidFill>
                  <a:schemeClr val="tx1"/>
                </a:solidFill>
              </a:rPr>
              <a:t>(i)</a:t>
            </a:r>
            <a:r>
              <a:rPr lang="en-GB" b="1" dirty="0" smtClean="0">
                <a:solidFill>
                  <a:schemeClr val="tx1"/>
                </a:solidFill>
              </a:rPr>
              <a:t> Identity </a:t>
            </a:r>
            <a:r>
              <a:rPr lang="en-GB" b="1" dirty="0">
                <a:solidFill>
                  <a:schemeClr val="tx1"/>
                </a:solidFill>
              </a:rPr>
              <a:t>Function: </a:t>
            </a:r>
            <a:r>
              <a:rPr lang="en-GB" dirty="0" smtClean="0">
                <a:solidFill>
                  <a:schemeClr val="tx1"/>
                </a:solidFill>
              </a:rPr>
              <a:t>The identity </a:t>
            </a:r>
            <a:r>
              <a:rPr lang="en-GB" dirty="0">
                <a:solidFill>
                  <a:schemeClr val="tx1"/>
                </a:solidFill>
              </a:rPr>
              <a:t>function is used as an activation function for the input layer</a:t>
            </a:r>
            <a:r>
              <a:rPr lang="en-GB" dirty="0" smtClean="0">
                <a:solidFill>
                  <a:schemeClr val="tx1"/>
                </a:solidFill>
              </a:rPr>
              <a:t>.</a:t>
            </a:r>
            <a:r>
              <a:rPr lang="en-US" dirty="0">
                <a:solidFill>
                  <a:schemeClr val="tx1"/>
                </a:solidFill>
              </a:rPr>
              <a:t> The identity function is a special case of an activation function where the output signal is equal to the input signal. In other words, the identity function simply passes the input signal through unchanged.</a:t>
            </a:r>
            <a:r>
              <a:rPr lang="en-GB" dirty="0" smtClean="0">
                <a:solidFill>
                  <a:schemeClr val="tx1"/>
                </a:solidFill>
              </a:rPr>
              <a:t> </a:t>
            </a:r>
            <a:r>
              <a:rPr lang="en-GB" dirty="0">
                <a:solidFill>
                  <a:schemeClr val="tx1"/>
                </a:solidFill>
              </a:rPr>
              <a:t>It is a linear function having the </a:t>
            </a:r>
            <a:r>
              <a:rPr lang="en-GB" dirty="0" smtClean="0">
                <a:solidFill>
                  <a:schemeClr val="tx1"/>
                </a:solidFill>
              </a:rPr>
              <a:t>form:</a:t>
            </a:r>
          </a:p>
          <a:p>
            <a:pPr algn="just"/>
            <a:r>
              <a:rPr lang="en-GB" dirty="0">
                <a:solidFill>
                  <a:schemeClr val="tx1"/>
                </a:solidFill>
              </a:rPr>
              <a:t> </a:t>
            </a:r>
            <a:r>
              <a:rPr lang="en-GB" dirty="0" smtClean="0">
                <a:solidFill>
                  <a:schemeClr val="tx1"/>
                </a:solidFill>
              </a:rPr>
              <a:t>    </a:t>
            </a:r>
          </a:p>
          <a:p>
            <a:pPr algn="just"/>
            <a:r>
              <a:rPr lang="en-GB" dirty="0" smtClean="0">
                <a:solidFill>
                  <a:schemeClr val="tx1"/>
                </a:solidFill>
              </a:rPr>
              <a:t>(ii)</a:t>
            </a:r>
            <a:r>
              <a:rPr lang="en-GB" b="1" dirty="0">
                <a:solidFill>
                  <a:schemeClr val="tx1"/>
                </a:solidFill>
              </a:rPr>
              <a:t> Threshold/step Function:</a:t>
            </a:r>
            <a:r>
              <a:rPr lang="en-GB" dirty="0">
                <a:solidFill>
                  <a:schemeClr val="tx1"/>
                </a:solidFill>
              </a:rPr>
              <a:t> It is a commonly used activation function. As depicted in the diagram, it gives </a:t>
            </a:r>
            <a:r>
              <a:rPr lang="en-GB" b="1" dirty="0">
                <a:solidFill>
                  <a:schemeClr val="tx1"/>
                </a:solidFill>
              </a:rPr>
              <a:t>1 as </a:t>
            </a:r>
            <a:r>
              <a:rPr lang="en-GB" b="1" dirty="0" smtClean="0">
                <a:solidFill>
                  <a:schemeClr val="tx1"/>
                </a:solidFill>
              </a:rPr>
              <a:t>an output</a:t>
            </a:r>
            <a:r>
              <a:rPr lang="en-GB" dirty="0">
                <a:solidFill>
                  <a:schemeClr val="tx1"/>
                </a:solidFill>
              </a:rPr>
              <a:t> of the input is either 0 or positive. If the input is negative, it gives </a:t>
            </a:r>
            <a:r>
              <a:rPr lang="en-GB" b="1" dirty="0">
                <a:solidFill>
                  <a:schemeClr val="tx1"/>
                </a:solidFill>
              </a:rPr>
              <a:t>0 as output</a:t>
            </a:r>
            <a:r>
              <a:rPr lang="en-GB" dirty="0">
                <a:solidFill>
                  <a:schemeClr val="tx1"/>
                </a:solidFill>
              </a:rPr>
              <a:t>. Expressing it mathematically, </a:t>
            </a:r>
          </a:p>
        </p:txBody>
      </p:sp>
      <p:pic>
        <p:nvPicPr>
          <p:cNvPr id="4" name="Picture 3"/>
          <p:cNvPicPr>
            <a:picLocks noChangeAspect="1"/>
          </p:cNvPicPr>
          <p:nvPr/>
        </p:nvPicPr>
        <p:blipFill>
          <a:blip r:embed="rId2"/>
          <a:stretch>
            <a:fillRect/>
          </a:stretch>
        </p:blipFill>
        <p:spPr>
          <a:xfrm>
            <a:off x="3860313" y="3338831"/>
            <a:ext cx="3214768" cy="288032"/>
          </a:xfrm>
          <a:prstGeom prst="rect">
            <a:avLst/>
          </a:prstGeom>
        </p:spPr>
      </p:pic>
      <p:pic>
        <p:nvPicPr>
          <p:cNvPr id="5" name="Picture 4"/>
          <p:cNvPicPr>
            <a:picLocks noChangeAspect="1"/>
          </p:cNvPicPr>
          <p:nvPr/>
        </p:nvPicPr>
        <p:blipFill>
          <a:blip r:embed="rId3"/>
          <a:stretch>
            <a:fillRect/>
          </a:stretch>
        </p:blipFill>
        <p:spPr>
          <a:xfrm>
            <a:off x="1763688" y="5248427"/>
            <a:ext cx="2106794" cy="463016"/>
          </a:xfrm>
          <a:prstGeom prst="rect">
            <a:avLst/>
          </a:prstGeom>
        </p:spPr>
      </p:pic>
      <p:pic>
        <p:nvPicPr>
          <p:cNvPr id="6" name="Picture 5"/>
          <p:cNvPicPr>
            <a:picLocks noChangeAspect="1"/>
          </p:cNvPicPr>
          <p:nvPr/>
        </p:nvPicPr>
        <p:blipFill>
          <a:blip r:embed="rId4"/>
          <a:stretch>
            <a:fillRect/>
          </a:stretch>
        </p:blipFill>
        <p:spPr>
          <a:xfrm>
            <a:off x="5170821" y="4978982"/>
            <a:ext cx="2801984" cy="17145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8" name="Rectangle 7"/>
          <p:cNvSpPr/>
          <p:nvPr/>
        </p:nvSpPr>
        <p:spPr>
          <a:xfrm>
            <a:off x="2681973" y="971240"/>
            <a:ext cx="6258113" cy="646331"/>
          </a:xfrm>
          <a:prstGeom prst="rect">
            <a:avLst/>
          </a:prstGeom>
        </p:spPr>
        <p:txBody>
          <a:bodyPr wrap="square">
            <a:spAutoFit/>
          </a:bodyPr>
          <a:lstStyle/>
          <a:p>
            <a:r>
              <a:rPr lang="en-US" i="1" dirty="0">
                <a:solidFill>
                  <a:srgbClr val="242424"/>
                </a:solidFill>
                <a:latin typeface="source-serif-pro"/>
              </a:rPr>
              <a:t>It’s just a thing function that you use to get the output of node. It is also known as </a:t>
            </a:r>
            <a:r>
              <a:rPr lang="en-US" b="1" i="1" dirty="0">
                <a:solidFill>
                  <a:srgbClr val="242424"/>
                </a:solidFill>
                <a:latin typeface="source-serif-pro"/>
              </a:rPr>
              <a:t>Transfer Function</a:t>
            </a:r>
            <a:r>
              <a:rPr lang="en-US" i="1" dirty="0">
                <a:solidFill>
                  <a:srgbClr val="242424"/>
                </a:solidFill>
                <a:latin typeface="source-serif-pro"/>
              </a:rPr>
              <a:t>.</a:t>
            </a:r>
            <a:endParaRPr lang="en-IN" dirty="0"/>
          </a:p>
        </p:txBody>
      </p:sp>
    </p:spTree>
    <p:extLst>
      <p:ext uri="{BB962C8B-B14F-4D97-AF65-F5344CB8AC3E}">
        <p14:creationId xmlns:p14="http://schemas.microsoft.com/office/powerpoint/2010/main" val="40991007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816" y="113413"/>
            <a:ext cx="6048672" cy="1143000"/>
          </a:xfrm>
        </p:spPr>
        <p:txBody>
          <a:bodyPr>
            <a:normAutofit/>
          </a:bodyPr>
          <a:lstStyle/>
          <a:p>
            <a:r>
              <a:rPr lang="en-GB" sz="3200" dirty="0">
                <a:latin typeface="Times New Roman" panose="02020603050405020304" pitchFamily="18" charset="0"/>
                <a:cs typeface="Times New Roman" panose="02020603050405020304" pitchFamily="18" charset="0"/>
              </a:rPr>
              <a:t>Types of Activation Function</a:t>
            </a:r>
            <a:endParaRPr lang="en-GB" sz="3200" dirty="0"/>
          </a:p>
        </p:txBody>
      </p:sp>
      <p:sp>
        <p:nvSpPr>
          <p:cNvPr id="3" name="Content Placeholder 2"/>
          <p:cNvSpPr>
            <a:spLocks noGrp="1"/>
          </p:cNvSpPr>
          <p:nvPr>
            <p:ph idx="1"/>
          </p:nvPr>
        </p:nvSpPr>
        <p:spPr>
          <a:xfrm>
            <a:off x="372518" y="1124744"/>
            <a:ext cx="8229600" cy="4525963"/>
          </a:xfrm>
        </p:spPr>
        <p:txBody>
          <a:bodyPr/>
          <a:lstStyle/>
          <a:p>
            <a:pPr marL="0" indent="0">
              <a:buNone/>
            </a:pPr>
            <a:endParaRPr lang="en-GB" dirty="0" smtClean="0"/>
          </a:p>
          <a:p>
            <a:pPr marL="0" indent="0">
              <a:buNone/>
            </a:pPr>
            <a:r>
              <a:rPr lang="en-GB" sz="2800" dirty="0" smtClean="0"/>
              <a:t>(iii)</a:t>
            </a:r>
            <a:r>
              <a:rPr lang="en-GB" sz="2800" dirty="0"/>
              <a:t> </a:t>
            </a:r>
            <a:r>
              <a:rPr lang="en-GB" sz="2800" b="1" dirty="0" err="1"/>
              <a:t>ReLU</a:t>
            </a:r>
            <a:r>
              <a:rPr lang="en-GB" sz="2800" b="1" dirty="0"/>
              <a:t> (Rectified Linear Unit) Function: </a:t>
            </a:r>
            <a:r>
              <a:rPr lang="en-GB" sz="2800" dirty="0"/>
              <a:t>It is the most popularly used activation function in the areas of convolutional neural networks and deep learning. It is of the form</a:t>
            </a:r>
            <a:r>
              <a:rPr lang="en-GB" sz="2800" dirty="0" smtClean="0"/>
              <a:t>:</a:t>
            </a:r>
          </a:p>
          <a:p>
            <a:pPr marL="0" indent="0">
              <a:buNone/>
            </a:pPr>
            <a:endParaRPr lang="en-GB" dirty="0"/>
          </a:p>
          <a:p>
            <a:pPr marL="0" indent="0">
              <a:buNone/>
            </a:pPr>
            <a:endParaRPr lang="en-GB" dirty="0"/>
          </a:p>
        </p:txBody>
      </p:sp>
      <p:pic>
        <p:nvPicPr>
          <p:cNvPr id="4" name="Picture 3"/>
          <p:cNvPicPr>
            <a:picLocks noChangeAspect="1"/>
          </p:cNvPicPr>
          <p:nvPr/>
        </p:nvPicPr>
        <p:blipFill>
          <a:blip r:embed="rId2"/>
          <a:stretch>
            <a:fillRect/>
          </a:stretch>
        </p:blipFill>
        <p:spPr>
          <a:xfrm>
            <a:off x="2441847" y="3451874"/>
            <a:ext cx="1878194" cy="560990"/>
          </a:xfrm>
          <a:prstGeom prst="rect">
            <a:avLst/>
          </a:prstGeom>
        </p:spPr>
      </p:pic>
      <p:pic>
        <p:nvPicPr>
          <p:cNvPr id="5" name="Picture 4"/>
          <p:cNvPicPr>
            <a:picLocks noChangeAspect="1"/>
          </p:cNvPicPr>
          <p:nvPr/>
        </p:nvPicPr>
        <p:blipFill>
          <a:blip r:embed="rId3"/>
          <a:stretch>
            <a:fillRect/>
          </a:stretch>
        </p:blipFill>
        <p:spPr>
          <a:xfrm>
            <a:off x="5270519" y="3387725"/>
            <a:ext cx="3588897" cy="1868047"/>
          </a:xfrm>
          <a:prstGeom prst="rect">
            <a:avLst/>
          </a:prstGeom>
        </p:spPr>
      </p:pic>
      <p:sp>
        <p:nvSpPr>
          <p:cNvPr id="6" name="Rectangle 5"/>
          <p:cNvSpPr/>
          <p:nvPr/>
        </p:nvSpPr>
        <p:spPr>
          <a:xfrm>
            <a:off x="539552" y="4221088"/>
            <a:ext cx="4662264" cy="1477328"/>
          </a:xfrm>
          <a:prstGeom prst="rect">
            <a:avLst/>
          </a:prstGeom>
        </p:spPr>
        <p:txBody>
          <a:bodyPr wrap="square">
            <a:spAutoFit/>
          </a:bodyPr>
          <a:lstStyle/>
          <a:p>
            <a:pPr algn="just"/>
            <a:r>
              <a:rPr lang="en-GB" dirty="0"/>
              <a:t>This means that f(x) is zero when x is less than zero and f(x) is equal to x when x is above or equal to zero. </a:t>
            </a:r>
            <a:r>
              <a:rPr lang="en-GB" b="1" dirty="0"/>
              <a:t>This function is differentiable</a:t>
            </a:r>
            <a:r>
              <a:rPr lang="en-GB" dirty="0"/>
              <a:t>, except at a single point x = 0. In that sense, the derivative of a </a:t>
            </a:r>
            <a:r>
              <a:rPr lang="en-GB" dirty="0" err="1"/>
              <a:t>ReLU</a:t>
            </a:r>
            <a:r>
              <a:rPr lang="en-GB" dirty="0"/>
              <a:t> is actually a sub-derivative.</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5568719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227" y="1508881"/>
            <a:ext cx="8329205" cy="994172"/>
          </a:xfrm>
        </p:spPr>
        <p:txBody>
          <a:bodyPr>
            <a:noAutofit/>
          </a:bodyPr>
          <a:lstStyle/>
          <a:p>
            <a:pPr algn="just"/>
            <a:r>
              <a:rPr lang="en-GB" sz="1800" b="1" dirty="0" smtClean="0">
                <a:latin typeface="Times New Roman" panose="02020603050405020304" pitchFamily="18" charset="0"/>
                <a:cs typeface="Times New Roman" panose="02020603050405020304" pitchFamily="18" charset="0"/>
              </a:rPr>
              <a:t/>
            </a:r>
            <a:br>
              <a:rPr lang="en-GB" sz="1800" b="1" dirty="0" smtClean="0">
                <a:latin typeface="Times New Roman" panose="02020603050405020304" pitchFamily="18" charset="0"/>
                <a:cs typeface="Times New Roman" panose="02020603050405020304" pitchFamily="18" charset="0"/>
              </a:rPr>
            </a:br>
            <a:r>
              <a:rPr lang="en-GB" sz="1800" b="1" dirty="0">
                <a:latin typeface="Times New Roman" panose="02020603050405020304" pitchFamily="18" charset="0"/>
                <a:cs typeface="Times New Roman" panose="02020603050405020304" pitchFamily="18" charset="0"/>
              </a:rPr>
              <a:t/>
            </a:r>
            <a:br>
              <a:rPr lang="en-GB" sz="1800" b="1" dirty="0">
                <a:latin typeface="Times New Roman" panose="02020603050405020304" pitchFamily="18" charset="0"/>
                <a:cs typeface="Times New Roman" panose="02020603050405020304" pitchFamily="18" charset="0"/>
              </a:rPr>
            </a:br>
            <a:r>
              <a:rPr lang="en-GB" sz="1800" b="1" dirty="0" smtClean="0">
                <a:latin typeface="Times New Roman" panose="02020603050405020304" pitchFamily="18" charset="0"/>
                <a:cs typeface="Times New Roman" panose="02020603050405020304" pitchFamily="18" charset="0"/>
              </a:rPr>
              <a:t/>
            </a:r>
            <a:br>
              <a:rPr lang="en-GB" sz="1800" b="1" dirty="0" smtClean="0">
                <a:latin typeface="Times New Roman" panose="02020603050405020304" pitchFamily="18" charset="0"/>
                <a:cs typeface="Times New Roman" panose="02020603050405020304" pitchFamily="18" charset="0"/>
              </a:rPr>
            </a:br>
            <a:r>
              <a:rPr lang="en-GB" sz="1800" b="1" dirty="0" smtClean="0">
                <a:latin typeface="Times New Roman" panose="02020603050405020304" pitchFamily="18" charset="0"/>
                <a:cs typeface="Times New Roman" panose="02020603050405020304" pitchFamily="18" charset="0"/>
              </a:rPr>
              <a:t>(</a:t>
            </a:r>
            <a:r>
              <a:rPr lang="en-GB" sz="1800" b="1" dirty="0">
                <a:latin typeface="Times New Roman" panose="02020603050405020304" pitchFamily="18" charset="0"/>
                <a:cs typeface="Times New Roman" panose="02020603050405020304" pitchFamily="18" charset="0"/>
              </a:rPr>
              <a:t>iv) Sigmoid Function: </a:t>
            </a:r>
            <a:r>
              <a:rPr lang="en-GB" sz="1800" dirty="0">
                <a:latin typeface="Times New Roman" panose="02020603050405020304" pitchFamily="18" charset="0"/>
                <a:cs typeface="Times New Roman" panose="02020603050405020304" pitchFamily="18" charset="0"/>
              </a:rPr>
              <a:t>It is by far the most commonly used activation function in neural networks. The need for sigmoid function stems from the fact that many learning algorithms require the activation function to be differentiable and hence continuous. There are two types of sigmoid function: </a:t>
            </a:r>
          </a:p>
        </p:txBody>
      </p:sp>
      <p:sp>
        <p:nvSpPr>
          <p:cNvPr id="3" name="Content Placeholder 2"/>
          <p:cNvSpPr>
            <a:spLocks noGrp="1"/>
          </p:cNvSpPr>
          <p:nvPr>
            <p:ph idx="1"/>
          </p:nvPr>
        </p:nvSpPr>
        <p:spPr>
          <a:xfrm>
            <a:off x="380463" y="3212976"/>
            <a:ext cx="8631284" cy="3411787"/>
          </a:xfrm>
        </p:spPr>
        <p:txBody>
          <a:bodyPr>
            <a:normAutofit fontScale="40000" lnSpcReduction="20000"/>
          </a:bodyPr>
          <a:lstStyle/>
          <a:p>
            <a:pPr marL="0" indent="0">
              <a:buNone/>
            </a:pPr>
            <a:r>
              <a:rPr lang="en-GB" b="1" dirty="0" smtClean="0"/>
              <a:t>     (a). </a:t>
            </a:r>
            <a:r>
              <a:rPr lang="en-GB" b="1" dirty="0"/>
              <a:t>Binary Sigmoid </a:t>
            </a:r>
            <a:r>
              <a:rPr lang="en-GB" b="1" dirty="0" smtClean="0"/>
              <a:t>Function:-</a:t>
            </a:r>
            <a:r>
              <a:rPr lang="en-GB" dirty="0"/>
              <a:t>A binary sigmoid function is of the </a:t>
            </a:r>
            <a:r>
              <a:rPr lang="en-GB" dirty="0" smtClean="0"/>
              <a:t>form</a:t>
            </a:r>
          </a:p>
          <a:p>
            <a:pPr marL="428625" indent="-428625">
              <a:buAutoNum type="romanLcParenBoth"/>
            </a:pPr>
            <a:endParaRPr lang="en-GB" b="1" dirty="0"/>
          </a:p>
          <a:p>
            <a:pPr marL="428625" indent="-428625">
              <a:buAutoNum type="romanLcParenBoth"/>
            </a:pPr>
            <a:endParaRPr lang="en-GB" b="1" dirty="0" smtClean="0"/>
          </a:p>
          <a:p>
            <a:pPr marL="428625" indent="-428625">
              <a:buAutoNum type="romanLcParenBoth"/>
            </a:pPr>
            <a:endParaRPr lang="en-GB" b="1" dirty="0"/>
          </a:p>
          <a:p>
            <a:pPr marL="428625" indent="-428625">
              <a:buAutoNum type="romanLcParenBoth"/>
            </a:pPr>
            <a:endParaRPr lang="en-GB" b="1" dirty="0" smtClean="0"/>
          </a:p>
          <a:p>
            <a:pPr marL="0" indent="0">
              <a:buNone/>
            </a:pPr>
            <a:endParaRPr lang="en-GB" dirty="0" smtClean="0"/>
          </a:p>
          <a:p>
            <a:pPr marL="0" indent="0">
              <a:buNone/>
            </a:pPr>
            <a:endParaRPr lang="en-GB" dirty="0" smtClean="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r>
              <a:rPr lang="en-GB" dirty="0" smtClean="0"/>
              <a:t>Where</a:t>
            </a:r>
            <a:r>
              <a:rPr lang="en-GB" dirty="0"/>
              <a:t> </a:t>
            </a:r>
            <a:r>
              <a:rPr lang="en-GB" b="1" dirty="0"/>
              <a:t>k = steepness or slope parameter, </a:t>
            </a:r>
            <a:r>
              <a:rPr lang="en-GB" dirty="0"/>
              <a:t>By varying the value of k, sigmoid function with different slopes can be obtained. It has a range of (0,1).  The slope of origin is </a:t>
            </a:r>
            <a:r>
              <a:rPr lang="en-GB" b="1" dirty="0"/>
              <a:t>k/4. </a:t>
            </a:r>
            <a:r>
              <a:rPr lang="en-GB" dirty="0"/>
              <a:t>As the value of k becomes very large, the sigmoid function becomes a threshold function. </a:t>
            </a:r>
            <a:endParaRPr lang="en-GB" b="1" dirty="0" smtClean="0"/>
          </a:p>
          <a:p>
            <a:pPr marL="0" indent="0">
              <a:buNone/>
            </a:pPr>
            <a:endParaRPr lang="en-GB" dirty="0" smtClean="0"/>
          </a:p>
          <a:p>
            <a:pPr marL="0" indent="0">
              <a:buNone/>
            </a:pPr>
            <a:endParaRPr lang="en-GB" dirty="0"/>
          </a:p>
          <a:p>
            <a:pPr marL="0" indent="0">
              <a:buNone/>
            </a:pPr>
            <a:r>
              <a:rPr lang="en-GB" dirty="0" smtClean="0"/>
              <a:t>    </a:t>
            </a:r>
            <a:endParaRPr lang="en-GB" dirty="0"/>
          </a:p>
        </p:txBody>
      </p:sp>
      <p:pic>
        <p:nvPicPr>
          <p:cNvPr id="4" name="Picture 3"/>
          <p:cNvPicPr>
            <a:picLocks noChangeAspect="1"/>
          </p:cNvPicPr>
          <p:nvPr/>
        </p:nvPicPr>
        <p:blipFill>
          <a:blip r:embed="rId2"/>
          <a:stretch>
            <a:fillRect/>
          </a:stretch>
        </p:blipFill>
        <p:spPr>
          <a:xfrm>
            <a:off x="758575" y="3596380"/>
            <a:ext cx="3723624" cy="1632820"/>
          </a:xfrm>
          <a:prstGeom prst="rect">
            <a:avLst/>
          </a:prstGeom>
        </p:spPr>
      </p:pic>
      <p:sp>
        <p:nvSpPr>
          <p:cNvPr id="5" name="AutoShape 6" descr="y_{out}=f(x)=\frac{1}{1+e^{-kx}}"/>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6" name="Picture 5"/>
          <p:cNvPicPr>
            <a:picLocks noChangeAspect="1"/>
          </p:cNvPicPr>
          <p:nvPr/>
        </p:nvPicPr>
        <p:blipFill>
          <a:blip r:embed="rId3"/>
          <a:stretch>
            <a:fillRect/>
          </a:stretch>
        </p:blipFill>
        <p:spPr>
          <a:xfrm>
            <a:off x="4957981" y="3864510"/>
            <a:ext cx="2261905" cy="58855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6367081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84" y="1288620"/>
            <a:ext cx="7015469" cy="431551"/>
          </a:xfrm>
        </p:spPr>
        <p:txBody>
          <a:bodyPr>
            <a:noAutofit/>
          </a:bodyPr>
          <a:lstStyle/>
          <a:p>
            <a:r>
              <a:rPr lang="en-GB" sz="3200" b="1" dirty="0" smtClean="0"/>
              <a:t/>
            </a:r>
            <a:br>
              <a:rPr lang="en-GB" sz="3200" b="1" dirty="0" smtClean="0"/>
            </a:br>
            <a:r>
              <a:rPr lang="en-GB" sz="3200" b="1" dirty="0"/>
              <a:t/>
            </a:r>
            <a:br>
              <a:rPr lang="en-GB" sz="3200" b="1" dirty="0"/>
            </a:br>
            <a:r>
              <a:rPr lang="en-GB" sz="3200" b="1" dirty="0" smtClean="0"/>
              <a:t>(b)Bipolar </a:t>
            </a:r>
            <a:r>
              <a:rPr lang="en-GB" sz="3200" b="1" dirty="0"/>
              <a:t>Sigmoid Function</a:t>
            </a:r>
            <a:endParaRPr lang="en-GB" sz="3200" dirty="0"/>
          </a:p>
        </p:txBody>
      </p:sp>
      <p:sp>
        <p:nvSpPr>
          <p:cNvPr id="3" name="Content Placeholder 2"/>
          <p:cNvSpPr>
            <a:spLocks noGrp="1"/>
          </p:cNvSpPr>
          <p:nvPr>
            <p:ph idx="1"/>
          </p:nvPr>
        </p:nvSpPr>
        <p:spPr>
          <a:xfrm>
            <a:off x="611560" y="1504395"/>
            <a:ext cx="8229600" cy="4525963"/>
          </a:xfrm>
        </p:spPr>
        <p:txBody>
          <a:bodyPr/>
          <a:lstStyle/>
          <a:p>
            <a:endParaRPr lang="en-GB" dirty="0" smtClean="0"/>
          </a:p>
          <a:p>
            <a:r>
              <a:rPr lang="en-GB" dirty="0" smtClean="0"/>
              <a:t>A </a:t>
            </a:r>
            <a:r>
              <a:rPr lang="en-GB" dirty="0"/>
              <a:t>bipolar sigmoid function is of the form</a:t>
            </a:r>
          </a:p>
        </p:txBody>
      </p:sp>
      <p:pic>
        <p:nvPicPr>
          <p:cNvPr id="5" name="Picture 4"/>
          <p:cNvPicPr>
            <a:picLocks noChangeAspect="1"/>
          </p:cNvPicPr>
          <p:nvPr/>
        </p:nvPicPr>
        <p:blipFill>
          <a:blip r:embed="rId2"/>
          <a:stretch>
            <a:fillRect/>
          </a:stretch>
        </p:blipFill>
        <p:spPr>
          <a:xfrm>
            <a:off x="5010887" y="3215811"/>
            <a:ext cx="1970447" cy="328408"/>
          </a:xfrm>
          <a:prstGeom prst="rect">
            <a:avLst/>
          </a:prstGeom>
        </p:spPr>
      </p:pic>
      <p:pic>
        <p:nvPicPr>
          <p:cNvPr id="6" name="Picture 5"/>
          <p:cNvPicPr>
            <a:picLocks noChangeAspect="1"/>
          </p:cNvPicPr>
          <p:nvPr/>
        </p:nvPicPr>
        <p:blipFill>
          <a:blip r:embed="rId3"/>
          <a:stretch>
            <a:fillRect/>
          </a:stretch>
        </p:blipFill>
        <p:spPr>
          <a:xfrm>
            <a:off x="1499881" y="2767693"/>
            <a:ext cx="2389585" cy="1224644"/>
          </a:xfrm>
          <a:prstGeom prst="rect">
            <a:avLst/>
          </a:prstGeom>
        </p:spPr>
      </p:pic>
      <p:sp>
        <p:nvSpPr>
          <p:cNvPr id="7" name="Rectangle 6"/>
          <p:cNvSpPr/>
          <p:nvPr/>
        </p:nvSpPr>
        <p:spPr>
          <a:xfrm>
            <a:off x="793569" y="4325438"/>
            <a:ext cx="7455626" cy="1164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350" dirty="0"/>
              <a:t>The range of values of sigmoid functions can be varied depending on the application. However, the range of (-1,+1) is most commonly adopted.</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76949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6832" y="548680"/>
            <a:ext cx="6849968" cy="868958"/>
          </a:xfrm>
        </p:spPr>
        <p:txBody>
          <a:bodyPr>
            <a:normAutofit/>
          </a:bodyPr>
          <a:lstStyle/>
          <a:p>
            <a:r>
              <a:rPr lang="en-GB" sz="3600" b="1" dirty="0">
                <a:latin typeface="Times New Roman" pitchFamily="18" charset="0"/>
                <a:cs typeface="Times New Roman" pitchFamily="18" charset="0"/>
              </a:rPr>
              <a:t>Agenda</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1424031" y="1624012"/>
            <a:ext cx="7396441" cy="4525963"/>
          </a:xfrm>
        </p:spPr>
        <p:txBody>
          <a:bodyPr>
            <a:normAutofit/>
          </a:bodyPr>
          <a:lstStyle/>
          <a:p>
            <a:endParaRPr lang="en-US" sz="2800" dirty="0" smtClean="0"/>
          </a:p>
          <a:p>
            <a:r>
              <a:rPr lang="en-US" sz="2800" dirty="0" smtClean="0"/>
              <a:t>Introduction </a:t>
            </a:r>
            <a:r>
              <a:rPr lang="en-US" sz="2800" dirty="0"/>
              <a:t>to Soft Computing </a:t>
            </a:r>
          </a:p>
          <a:p>
            <a:r>
              <a:rPr lang="en-US" sz="2800" dirty="0"/>
              <a:t> Concept of computing </a:t>
            </a:r>
          </a:p>
          <a:p>
            <a:r>
              <a:rPr lang="en-US" sz="2800" dirty="0"/>
              <a:t>Important characteristics of ”Computing” </a:t>
            </a:r>
          </a:p>
          <a:p>
            <a:r>
              <a:rPr lang="en-US" sz="2800" dirty="0"/>
              <a:t>Soft computing vs. ”Hard” Computing </a:t>
            </a:r>
          </a:p>
          <a:p>
            <a:r>
              <a:rPr lang="en-US" sz="2800" dirty="0"/>
              <a:t>Few examples of Soft computing applications </a:t>
            </a:r>
          </a:p>
          <a:p>
            <a:r>
              <a:rPr lang="en-US" sz="2800" dirty="0"/>
              <a:t> Characteristics of Soft computing </a:t>
            </a:r>
          </a:p>
          <a:p>
            <a:r>
              <a:rPr lang="en-US" sz="2800" dirty="0"/>
              <a:t>Hybrid computing</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B055922-87EB-483D-8474-2C9330A0D922}" type="slidenum">
              <a:rPr lang="en-US" smtClean="0"/>
              <a:t>5</a:t>
            </a:fld>
            <a:endParaRPr lang="en-US" dirty="0"/>
          </a:p>
        </p:txBody>
      </p:sp>
      <p:sp>
        <p:nvSpPr>
          <p:cNvPr id="5" name="Footer Placeholder 4"/>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9018608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632" y="1197896"/>
            <a:ext cx="8229600" cy="1143000"/>
          </a:xfrm>
        </p:spPr>
        <p:txBody>
          <a:bodyPr>
            <a:normAutofit/>
          </a:bodyPr>
          <a:lstStyle/>
          <a:p>
            <a:r>
              <a:rPr lang="en-GB" sz="3200" dirty="0" smtClean="0"/>
              <a:t/>
            </a:r>
            <a:br>
              <a:rPr lang="en-GB" sz="3200" dirty="0" smtClean="0"/>
            </a:br>
            <a:r>
              <a:rPr lang="en-GB" sz="3200" dirty="0" smtClean="0"/>
              <a:t>(v)</a:t>
            </a:r>
            <a:r>
              <a:rPr lang="en-GB" sz="3200" b="1" dirty="0"/>
              <a:t> Hyperbolic Tangent Function</a:t>
            </a:r>
            <a:endParaRPr lang="en-GB" sz="3200" dirty="0"/>
          </a:p>
        </p:txBody>
      </p:sp>
      <p:sp>
        <p:nvSpPr>
          <p:cNvPr id="3" name="Content Placeholder 2"/>
          <p:cNvSpPr>
            <a:spLocks noGrp="1"/>
          </p:cNvSpPr>
          <p:nvPr>
            <p:ph idx="1"/>
          </p:nvPr>
        </p:nvSpPr>
        <p:spPr>
          <a:xfrm>
            <a:off x="457200" y="1600200"/>
            <a:ext cx="8507288" cy="4525963"/>
          </a:xfrm>
        </p:spPr>
        <p:txBody>
          <a:bodyPr>
            <a:normAutofit fontScale="85000" lnSpcReduction="10000"/>
          </a:bodyPr>
          <a:lstStyle/>
          <a:p>
            <a:endParaRPr lang="en-GB" dirty="0" smtClean="0"/>
          </a:p>
          <a:p>
            <a:endParaRPr lang="en-GB" dirty="0"/>
          </a:p>
          <a:p>
            <a:r>
              <a:rPr lang="en-GB" dirty="0" smtClean="0"/>
              <a:t>It </a:t>
            </a:r>
            <a:r>
              <a:rPr lang="en-GB" dirty="0"/>
              <a:t>is bipolar in nature. It is a widely </a:t>
            </a:r>
            <a:r>
              <a:rPr lang="en-GB" dirty="0" smtClean="0"/>
              <a:t>adopted activation </a:t>
            </a:r>
            <a:r>
              <a:rPr lang="en-GB" dirty="0"/>
              <a:t>function for a special type of neural network known as </a:t>
            </a:r>
            <a:r>
              <a:rPr lang="en-GB" b="1" dirty="0"/>
              <a:t>Backpropagation Network. </a:t>
            </a:r>
            <a:r>
              <a:rPr lang="en-GB" dirty="0"/>
              <a:t>The hyperbolic tangent function is of the </a:t>
            </a:r>
            <a:r>
              <a:rPr lang="en-GB" dirty="0" smtClean="0"/>
              <a:t>form</a:t>
            </a:r>
          </a:p>
          <a:p>
            <a:endParaRPr lang="en-GB" dirty="0"/>
          </a:p>
          <a:p>
            <a:endParaRPr lang="en-GB" dirty="0" smtClean="0"/>
          </a:p>
          <a:p>
            <a:endParaRPr lang="en-GB" dirty="0"/>
          </a:p>
          <a:p>
            <a:pPr marL="0" indent="0">
              <a:buNone/>
            </a:pPr>
            <a:r>
              <a:rPr lang="en-GB" dirty="0"/>
              <a:t>This function is similar to the bipolar sigmoid function. </a:t>
            </a:r>
          </a:p>
        </p:txBody>
      </p:sp>
      <p:pic>
        <p:nvPicPr>
          <p:cNvPr id="5" name="Picture 4"/>
          <p:cNvPicPr>
            <a:picLocks noChangeAspect="1"/>
          </p:cNvPicPr>
          <p:nvPr/>
        </p:nvPicPr>
        <p:blipFill>
          <a:blip r:embed="rId2"/>
          <a:stretch>
            <a:fillRect/>
          </a:stretch>
        </p:blipFill>
        <p:spPr>
          <a:xfrm>
            <a:off x="2417919" y="4293096"/>
            <a:ext cx="3750979" cy="4996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0247613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idx="1"/>
          </p:nvPr>
        </p:nvSpPr>
        <p:spPr>
          <a:xfrm>
            <a:off x="323528" y="1124744"/>
            <a:ext cx="8568952" cy="5105400"/>
          </a:xfrm>
        </p:spPr>
        <p:txBody>
          <a:bodyPr>
            <a:normAutofit/>
          </a:bodyPr>
          <a:lstStyle/>
          <a:p>
            <a:pPr algn="just">
              <a:lnSpc>
                <a:spcPct val="80000"/>
              </a:lnSpc>
            </a:pPr>
            <a:endParaRPr lang="en-US" sz="2400" dirty="0" smtClean="0"/>
          </a:p>
          <a:p>
            <a:pPr algn="just">
              <a:lnSpc>
                <a:spcPct val="80000"/>
              </a:lnSpc>
            </a:pPr>
            <a:endParaRPr lang="en-US" sz="2400" dirty="0"/>
          </a:p>
          <a:p>
            <a:pPr algn="just">
              <a:lnSpc>
                <a:spcPct val="80000"/>
              </a:lnSpc>
            </a:pPr>
            <a:r>
              <a:rPr lang="en-US" sz="2400" dirty="0" smtClean="0"/>
              <a:t>In </a:t>
            </a:r>
            <a:r>
              <a:rPr lang="en-US" sz="2400" dirty="0"/>
              <a:t>fact, the human brain is a highly complex structure viewed as a massive, highly interconnected network of simple processing elements called neurons. </a:t>
            </a:r>
          </a:p>
          <a:p>
            <a:pPr marL="0" indent="0" algn="just">
              <a:lnSpc>
                <a:spcPct val="80000"/>
              </a:lnSpc>
              <a:buNone/>
            </a:pPr>
            <a:endParaRPr lang="en-US" sz="2400" dirty="0"/>
          </a:p>
          <a:p>
            <a:pPr algn="just">
              <a:lnSpc>
                <a:spcPct val="80000"/>
              </a:lnSpc>
            </a:pPr>
            <a:r>
              <a:rPr lang="en-US" sz="2400" dirty="0"/>
              <a:t>Artificial neural networks (ANNs) or simply we refer it as neural network (NNs), which are simplified models (i.e. imitations) of the biological nervous system, and obviously, therefore, have been motivated by the kind of computing performed by the human brain. </a:t>
            </a:r>
          </a:p>
          <a:p>
            <a:pPr marL="0" indent="0" algn="just">
              <a:lnSpc>
                <a:spcPct val="80000"/>
              </a:lnSpc>
              <a:buNone/>
            </a:pPr>
            <a:endParaRPr lang="en-US" sz="2400" dirty="0"/>
          </a:p>
          <a:p>
            <a:pPr algn="just">
              <a:lnSpc>
                <a:spcPct val="80000"/>
              </a:lnSpc>
            </a:pPr>
            <a:r>
              <a:rPr lang="en-US" sz="2400" dirty="0"/>
              <a:t>The behavior of a </a:t>
            </a:r>
            <a:r>
              <a:rPr lang="en-US" sz="2400" dirty="0" err="1"/>
              <a:t>biolgical</a:t>
            </a:r>
            <a:r>
              <a:rPr lang="en-US" sz="2400" dirty="0"/>
              <a:t> neural network can be captured by a simple model called artificial neural network. </a:t>
            </a:r>
            <a:endParaRPr lang="en-US" altLang="en-US" sz="2400" dirty="0">
              <a:latin typeface="Times New Roman" panose="02020603050405020304" pitchFamily="18" charset="0"/>
              <a:cs typeface="Times New Roman" panose="02020603050405020304" pitchFamily="18" charset="0"/>
            </a:endParaRPr>
          </a:p>
        </p:txBody>
      </p:sp>
      <p:sp>
        <p:nvSpPr>
          <p:cNvPr id="30723" name="Footer Placeholder 4"/>
          <p:cNvSpPr>
            <a:spLocks noGrp="1"/>
          </p:cNvSpPr>
          <p:nvPr>
            <p:ph type="ftr" sz="quarter" idx="11"/>
          </p:nvPr>
        </p:nvSpPr>
        <p:spPr bwMode="auto">
          <a:xfrm>
            <a:off x="3124200" y="6356350"/>
            <a:ext cx="432812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GB" smtClean="0"/>
              <a:t>&lt;BCSE0103&gt; &lt;Soft Computing&gt;</a:t>
            </a:r>
            <a:endParaRPr lang="en-US" dirty="0"/>
          </a:p>
        </p:txBody>
      </p:sp>
      <p:sp>
        <p:nvSpPr>
          <p:cNvPr id="3072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BE447D2B-AA4C-4D6B-9137-8F8D87DB6756}" type="slidenum">
              <a:rPr lang="en-US" altLang="en-US" smtClean="0"/>
              <a:pPr/>
              <a:t>51</a:t>
            </a:fld>
            <a:endParaRPr lang="en-US" altLang="en-US"/>
          </a:p>
        </p:txBody>
      </p:sp>
      <p:sp>
        <p:nvSpPr>
          <p:cNvPr id="2" name="TextBox 1"/>
          <p:cNvSpPr txBox="1"/>
          <p:nvPr/>
        </p:nvSpPr>
        <p:spPr>
          <a:xfrm>
            <a:off x="1979712" y="341207"/>
            <a:ext cx="6275040" cy="584775"/>
          </a:xfrm>
          <a:prstGeom prst="rect">
            <a:avLst/>
          </a:prstGeom>
          <a:noFill/>
        </p:spPr>
        <p:txBody>
          <a:bodyPr wrap="square" rtlCol="0">
            <a:spAutoFit/>
          </a:bodyPr>
          <a:lstStyle/>
          <a:p>
            <a:r>
              <a:rPr lang="en-IN" sz="3200" b="1" dirty="0" smtClean="0">
                <a:latin typeface="Times New Roman" pitchFamily="18" charset="0"/>
                <a:ea typeface="+mj-ea"/>
                <a:cs typeface="Times New Roman" pitchFamily="18" charset="0"/>
              </a:rPr>
              <a:t>	Artificial </a:t>
            </a:r>
            <a:r>
              <a:rPr lang="en-IN" sz="3200" b="1" dirty="0">
                <a:latin typeface="Times New Roman" pitchFamily="18" charset="0"/>
                <a:ea typeface="+mj-ea"/>
                <a:cs typeface="Times New Roman" pitchFamily="18" charset="0"/>
              </a:rPr>
              <a:t>neural network</a:t>
            </a:r>
            <a:endParaRPr lang="en-US" sz="3200" b="1" dirty="0">
              <a:latin typeface="Times New Roman" pitchFamily="18" charset="0"/>
              <a:ea typeface="+mj-ea"/>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97226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195736" y="468665"/>
            <a:ext cx="6419056" cy="648072"/>
          </a:xfrm>
        </p:spPr>
        <p:txBody>
          <a:bodyPr>
            <a:normAutofit fontScale="90000"/>
          </a:bodyPr>
          <a:lstStyle/>
          <a:p>
            <a:pPr algn="l"/>
            <a:r>
              <a:rPr lang="en-US" sz="4000" b="1" dirty="0" smtClean="0">
                <a:latin typeface="Times New Roman" pitchFamily="18" charset="0"/>
                <a:cs typeface="Times New Roman" pitchFamily="18" charset="0"/>
              </a:rPr>
              <a:t>	Task </a:t>
            </a:r>
            <a:r>
              <a:rPr lang="en-US" sz="4000" b="1" dirty="0">
                <a:latin typeface="Times New Roman" pitchFamily="18" charset="0"/>
                <a:cs typeface="Times New Roman" pitchFamily="18" charset="0"/>
              </a:rPr>
              <a:t>of a Neuron</a:t>
            </a:r>
            <a:r>
              <a:rPr lang="en-US" b="1" dirty="0">
                <a:latin typeface="Times New Roman" pitchFamily="18" charset="0"/>
                <a:cs typeface="Times New Roman" pitchFamily="18" charset="0"/>
              </a:rPr>
              <a:t/>
            </a:r>
            <a:br>
              <a:rPr lang="en-US" b="1" dirty="0">
                <a:latin typeface="Times New Roman" pitchFamily="18" charset="0"/>
                <a:cs typeface="Times New Roman" pitchFamily="18" charset="0"/>
              </a:rPr>
            </a:br>
            <a:endParaRPr lang="en-IN" dirty="0"/>
          </a:p>
        </p:txBody>
      </p:sp>
      <p:sp>
        <p:nvSpPr>
          <p:cNvPr id="3" name="Content Placeholder 2">
            <a:extLst>
              <a:ext uri="{FF2B5EF4-FFF2-40B4-BE49-F238E27FC236}">
                <a16:creationId xmlns:a16="http://schemas.microsoft.com/office/drawing/2014/main" id="{C8C13770-91AA-4D5F-BD4B-A746AFB3B17D}"/>
              </a:ext>
            </a:extLst>
          </p:cNvPr>
          <p:cNvSpPr>
            <a:spLocks noGrp="1"/>
          </p:cNvSpPr>
          <p:nvPr>
            <p:ph idx="1"/>
          </p:nvPr>
        </p:nvSpPr>
        <p:spPr>
          <a:xfrm>
            <a:off x="385192" y="1116737"/>
            <a:ext cx="8301608" cy="4760535"/>
          </a:xfrm>
        </p:spPr>
        <p:txBody>
          <a:bodyPr>
            <a:normAutofit fontScale="92500" lnSpcReduction="10000"/>
          </a:bodyPr>
          <a:lstStyle/>
          <a:p>
            <a:pPr marL="0" indent="0" algn="just">
              <a:buNone/>
            </a:pPr>
            <a:endParaRPr lang="en-US" sz="2400" dirty="0" smtClean="0"/>
          </a:p>
          <a:p>
            <a:pPr marL="0" indent="0" algn="just">
              <a:buNone/>
            </a:pPr>
            <a:endParaRPr lang="en-US" sz="2400" dirty="0" smtClean="0"/>
          </a:p>
          <a:p>
            <a:pPr marL="0" indent="0" algn="just">
              <a:buNone/>
            </a:pPr>
            <a:r>
              <a:rPr lang="en-US" sz="2400" dirty="0" smtClean="0"/>
              <a:t>We </a:t>
            </a:r>
            <a:r>
              <a:rPr lang="en-US" sz="2400" dirty="0"/>
              <a:t>may note that a neutron is a part of an interconnected network of nervous system and serves the following. </a:t>
            </a:r>
          </a:p>
          <a:p>
            <a:pPr algn="just"/>
            <a:r>
              <a:rPr lang="en-US" sz="2400" dirty="0"/>
              <a:t>Compute input signals </a:t>
            </a:r>
          </a:p>
          <a:p>
            <a:pPr algn="just"/>
            <a:r>
              <a:rPr lang="en-US" sz="2400" dirty="0"/>
              <a:t>Transportation of signals (at a very high speed) </a:t>
            </a:r>
          </a:p>
          <a:p>
            <a:pPr algn="just"/>
            <a:r>
              <a:rPr lang="en-US" sz="2400" dirty="0"/>
              <a:t>Storage of information </a:t>
            </a:r>
          </a:p>
          <a:p>
            <a:pPr algn="just"/>
            <a:r>
              <a:rPr lang="en-US" sz="2400" dirty="0"/>
              <a:t>Perception, automatic training and learning </a:t>
            </a:r>
          </a:p>
          <a:p>
            <a:pPr marL="0" indent="0" algn="just">
              <a:buNone/>
            </a:pPr>
            <a:r>
              <a:rPr lang="en-US" sz="2400" dirty="0"/>
              <a:t>We also can see the analogy between the biological neuron and artificial neuron. Truly, every component of the model (i.e. artificial neuron) bears a direct analogy to that of a biological neuron. It is this model which forms the basis of neural network (i.e. artificial neural network). </a:t>
            </a:r>
            <a:endParaRPr lang="en-IN" sz="2400" dirty="0"/>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52</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52237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255199" y="362388"/>
            <a:ext cx="6419056" cy="648072"/>
          </a:xfrm>
        </p:spPr>
        <p:txBody>
          <a:bodyPr>
            <a:normAutofit fontScale="90000"/>
          </a:bodyPr>
          <a:lstStyle/>
          <a:p>
            <a:r>
              <a:rPr lang="en-IN" sz="4400" b="1" dirty="0" smtClean="0">
                <a:latin typeface="Times New Roman" pitchFamily="18" charset="0"/>
                <a:ea typeface="+mj-ea"/>
                <a:cs typeface="Times New Roman" pitchFamily="18" charset="0"/>
              </a:rPr>
              <a:t/>
            </a:r>
            <a:br>
              <a:rPr lang="en-IN" sz="4400" b="1" dirty="0" smtClean="0">
                <a:latin typeface="Times New Roman" pitchFamily="18" charset="0"/>
                <a:ea typeface="+mj-ea"/>
                <a:cs typeface="Times New Roman" pitchFamily="18" charset="0"/>
              </a:rPr>
            </a:br>
            <a:r>
              <a:rPr lang="en-IN" sz="4400" b="1" dirty="0" smtClean="0">
                <a:latin typeface="Times New Roman" pitchFamily="18" charset="0"/>
                <a:ea typeface="+mj-ea"/>
                <a:cs typeface="Times New Roman" pitchFamily="18" charset="0"/>
              </a:rPr>
              <a:t>Artificial </a:t>
            </a:r>
            <a:r>
              <a:rPr lang="en-IN" sz="4400" b="1" dirty="0">
                <a:latin typeface="Times New Roman" pitchFamily="18" charset="0"/>
                <a:ea typeface="+mj-ea"/>
                <a:cs typeface="Times New Roman" pitchFamily="18" charset="0"/>
              </a:rPr>
              <a:t>neural network</a:t>
            </a:r>
            <a:r>
              <a:rPr lang="en-US" sz="4400" b="1" dirty="0">
                <a:latin typeface="Times New Roman" pitchFamily="18" charset="0"/>
                <a:ea typeface="+mj-ea"/>
                <a:cs typeface="Times New Roman" pitchFamily="18" charset="0"/>
              </a:rPr>
              <a:t/>
            </a:r>
            <a:br>
              <a:rPr lang="en-US" sz="4400" b="1" dirty="0">
                <a:latin typeface="Times New Roman" pitchFamily="18" charset="0"/>
                <a:ea typeface="+mj-ea"/>
                <a:cs typeface="Times New Roman" pitchFamily="18" charset="0"/>
              </a:rPr>
            </a:br>
            <a:endParaRPr lang="en-IN" dirty="0">
              <a:solidFill>
                <a:srgbClr val="FF0000"/>
              </a:solidFill>
            </a:endParaRPr>
          </a:p>
        </p:txBody>
      </p:sp>
      <p:sp>
        <p:nvSpPr>
          <p:cNvPr id="3" name="Content Placeholder 2">
            <a:extLst>
              <a:ext uri="{FF2B5EF4-FFF2-40B4-BE49-F238E27FC236}">
                <a16:creationId xmlns:a16="http://schemas.microsoft.com/office/drawing/2014/main" id="{C8C13770-91AA-4D5F-BD4B-A746AFB3B17D}"/>
              </a:ext>
            </a:extLst>
          </p:cNvPr>
          <p:cNvSpPr>
            <a:spLocks noGrp="1"/>
          </p:cNvSpPr>
          <p:nvPr>
            <p:ph idx="1"/>
          </p:nvPr>
        </p:nvSpPr>
        <p:spPr>
          <a:xfrm>
            <a:off x="-4873365" y="-411546"/>
            <a:ext cx="19715721" cy="9911513"/>
          </a:xfrm>
        </p:spPr>
        <p:txBody>
          <a:bodyPr>
            <a:normAutofit/>
          </a:bodyPr>
          <a:lstStyle/>
          <a:p>
            <a:pPr marL="0" indent="0">
              <a:buNone/>
            </a:pP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53</a:t>
            </a:fld>
            <a:endParaRPr lang="en-US"/>
          </a:p>
        </p:txBody>
      </p:sp>
      <p:sp>
        <p:nvSpPr>
          <p:cNvPr id="7" name="Rectangle 1"/>
          <p:cNvSpPr>
            <a:spLocks noChangeArrowheads="1"/>
          </p:cNvSpPr>
          <p:nvPr/>
        </p:nvSpPr>
        <p:spPr bwMode="auto">
          <a:xfrm>
            <a:off x="0" y="-138499"/>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See the source image">
            <a:extLst>
              <a:ext uri="{FF2B5EF4-FFF2-40B4-BE49-F238E27FC236}">
                <a16:creationId xmlns:a16="http://schemas.microsoft.com/office/drawing/2014/main" id="{A01B9140-CC76-4482-86DB-75FC250D5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92831"/>
            <a:ext cx="6624736" cy="34790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33351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188963"/>
            <a:ext cx="6923112" cy="1296144"/>
          </a:xfrm>
        </p:spPr>
        <p:txBody>
          <a:bodyPr>
            <a:normAutofit fontScale="90000"/>
          </a:bodyPr>
          <a:lstStyle/>
          <a:p>
            <a:r>
              <a:rPr lang="en-IN" sz="4400" b="1" dirty="0" smtClean="0">
                <a:latin typeface="Times New Roman" pitchFamily="18" charset="0"/>
                <a:ea typeface="+mj-ea"/>
                <a:cs typeface="Times New Roman" pitchFamily="18" charset="0"/>
              </a:rPr>
              <a:t>	Artificial </a:t>
            </a:r>
            <a:r>
              <a:rPr lang="en-IN" sz="4400" b="1" dirty="0">
                <a:latin typeface="Times New Roman" pitchFamily="18" charset="0"/>
                <a:ea typeface="+mj-ea"/>
                <a:cs typeface="Times New Roman" pitchFamily="18" charset="0"/>
              </a:rPr>
              <a:t>neural network</a:t>
            </a:r>
            <a:r>
              <a:rPr lang="en-US" b="1" dirty="0">
                <a:latin typeface="Times New Roman" pitchFamily="18" charset="0"/>
                <a:cs typeface="Times New Roman" pitchFamily="18" charset="0"/>
              </a:rPr>
              <a:t/>
            </a:r>
            <a:br>
              <a:rPr lang="en-US" b="1" dirty="0">
                <a:latin typeface="Times New Roman" pitchFamily="18" charset="0"/>
                <a:cs typeface="Times New Roman" pitchFamily="18" charset="0"/>
              </a:rPr>
            </a:b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p:txBody>
          <a:bodyPr>
            <a:normAutofit fontScale="70000" lnSpcReduction="20000"/>
          </a:bodyPr>
          <a:lstStyle/>
          <a:p>
            <a:pPr algn="just"/>
            <a:endParaRPr lang="en-US" dirty="0" smtClean="0"/>
          </a:p>
          <a:p>
            <a:pPr algn="just"/>
            <a:r>
              <a:rPr lang="en-US" dirty="0" smtClean="0"/>
              <a:t>Here</a:t>
            </a:r>
            <a:r>
              <a:rPr lang="en-US" dirty="0"/>
              <a:t>, x</a:t>
            </a:r>
            <a:r>
              <a:rPr lang="en-US" baseline="-25000" dirty="0"/>
              <a:t>1</a:t>
            </a:r>
            <a:r>
              <a:rPr lang="en-US" dirty="0"/>
              <a:t>, x</a:t>
            </a:r>
            <a:r>
              <a:rPr lang="en-US" baseline="-25000" dirty="0"/>
              <a:t>2, </a:t>
            </a:r>
            <a:r>
              <a:rPr lang="en-US" dirty="0"/>
              <a:t>· · · , </a:t>
            </a:r>
            <a:r>
              <a:rPr lang="en-US" dirty="0" err="1"/>
              <a:t>x</a:t>
            </a:r>
            <a:r>
              <a:rPr lang="en-US" baseline="-25000" dirty="0" err="1"/>
              <a:t>n</a:t>
            </a:r>
            <a:r>
              <a:rPr lang="en-US" dirty="0"/>
              <a:t> are the n inputs to the artificial neuron. w</a:t>
            </a:r>
            <a:r>
              <a:rPr lang="en-US" baseline="-25000" dirty="0"/>
              <a:t>1</a:t>
            </a:r>
            <a:r>
              <a:rPr lang="en-US" dirty="0"/>
              <a:t>, w</a:t>
            </a:r>
            <a:r>
              <a:rPr lang="en-US" baseline="-25000" dirty="0"/>
              <a:t>2</a:t>
            </a:r>
            <a:r>
              <a:rPr lang="en-US" dirty="0"/>
              <a:t>, · · · , </a:t>
            </a:r>
            <a:r>
              <a:rPr lang="en-US" dirty="0" err="1"/>
              <a:t>w</a:t>
            </a:r>
            <a:r>
              <a:rPr lang="en-US" baseline="-25000" dirty="0" err="1"/>
              <a:t>n</a:t>
            </a:r>
            <a:r>
              <a:rPr lang="en-US" dirty="0"/>
              <a:t> are weights attached to the input links. </a:t>
            </a:r>
          </a:p>
          <a:p>
            <a:pPr algn="just"/>
            <a:r>
              <a:rPr lang="en-US" dirty="0"/>
              <a:t>Note that, a biological neuron receives all inputs through the dendrites, sums them and produces an output if the sum is greater than a threshold value. </a:t>
            </a:r>
          </a:p>
          <a:p>
            <a:pPr algn="just"/>
            <a:r>
              <a:rPr lang="en-US" dirty="0"/>
              <a:t>The input signals are passed on to the cell body through the synapse, which may accelerate or retard an arriving signal. </a:t>
            </a:r>
          </a:p>
          <a:p>
            <a:pPr algn="just"/>
            <a:r>
              <a:rPr lang="en-US" dirty="0"/>
              <a:t>It is this acceleration or retardation of the input signals that is modeled by the weights. </a:t>
            </a:r>
          </a:p>
          <a:p>
            <a:pPr algn="just"/>
            <a:r>
              <a:rPr lang="en-US" dirty="0"/>
              <a:t>An effective synapse, which transmits a stronger signal will have a correspondingly larger weights while a weak synapse will have smaller weights. </a:t>
            </a:r>
          </a:p>
          <a:p>
            <a:pPr algn="just"/>
            <a:r>
              <a:rPr lang="en-US" dirty="0"/>
              <a:t>Thus, weights here are multiplicative factors of the inputs to account for the strength of the synapse.</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54</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0860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fontScale="90000"/>
          </a:bodyPr>
          <a:lstStyle/>
          <a:p>
            <a:r>
              <a:rPr lang="en-US" b="1" dirty="0" smtClean="0">
                <a:latin typeface="Times New Roman" pitchFamily="18" charset="0"/>
                <a:cs typeface="Times New Roman" pitchFamily="18" charset="0"/>
              </a:rPr>
              <a:t>	Artificial </a:t>
            </a:r>
            <a:r>
              <a:rPr lang="en-US" b="1" dirty="0">
                <a:latin typeface="Times New Roman" pitchFamily="18" charset="0"/>
                <a:cs typeface="Times New Roman" pitchFamily="18" charset="0"/>
              </a:rPr>
              <a:t>Neural Network</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57200" y="1196752"/>
            <a:ext cx="8229600" cy="4525963"/>
          </a:xfrm>
        </p:spPr>
        <p:txBody>
          <a:bodyPr>
            <a:normAutofit/>
          </a:bodyPr>
          <a:lstStyle/>
          <a:p>
            <a:pPr marL="0" indent="0">
              <a:buNone/>
            </a:pPr>
            <a:endParaRPr lang="en-US" sz="2800" dirty="0" smtClean="0"/>
          </a:p>
          <a:p>
            <a:pPr marL="0" indent="0">
              <a:buNone/>
            </a:pPr>
            <a:r>
              <a:rPr lang="en-US" sz="2800" dirty="0" smtClean="0"/>
              <a:t>Hence</a:t>
            </a:r>
            <a:r>
              <a:rPr lang="en-US" sz="2800" dirty="0"/>
              <a:t>, the total input say I received by the soma of the artificial neuron is I = w</a:t>
            </a:r>
            <a:r>
              <a:rPr lang="en-US" sz="2800" baseline="-25000" dirty="0"/>
              <a:t>1</a:t>
            </a:r>
            <a:r>
              <a:rPr lang="en-US" sz="2800" dirty="0"/>
              <a:t>x</a:t>
            </a:r>
            <a:r>
              <a:rPr lang="en-US" sz="2800" baseline="-25000" dirty="0"/>
              <a:t>1</a:t>
            </a:r>
            <a:r>
              <a:rPr lang="en-US" sz="2800" dirty="0"/>
              <a:t> + w</a:t>
            </a:r>
            <a:r>
              <a:rPr lang="en-US" sz="2800" baseline="-25000" dirty="0"/>
              <a:t>2</a:t>
            </a:r>
            <a:r>
              <a:rPr lang="en-US" sz="2800" dirty="0"/>
              <a:t>x</a:t>
            </a:r>
            <a:r>
              <a:rPr lang="en-US" sz="2800" baseline="-25000" dirty="0"/>
              <a:t>2</a:t>
            </a:r>
            <a:r>
              <a:rPr lang="en-US" sz="2800" dirty="0"/>
              <a:t> + · · · + </a:t>
            </a:r>
            <a:r>
              <a:rPr lang="en-US" sz="2800" dirty="0" err="1"/>
              <a:t>w</a:t>
            </a:r>
            <a:r>
              <a:rPr lang="en-US" sz="2800" baseline="-25000" dirty="0" err="1"/>
              <a:t>n</a:t>
            </a:r>
            <a:r>
              <a:rPr lang="en-US" sz="2800" dirty="0" err="1"/>
              <a:t>x</a:t>
            </a:r>
            <a:r>
              <a:rPr lang="en-US" sz="2800" baseline="-25000" dirty="0" err="1"/>
              <a:t>n</a:t>
            </a:r>
            <a:r>
              <a:rPr lang="en-US" sz="2800" dirty="0"/>
              <a:t> = ∑</a:t>
            </a:r>
            <a:r>
              <a:rPr lang="en-US" sz="2800" baseline="30000" dirty="0" err="1" smtClean="0"/>
              <a:t>n</a:t>
            </a:r>
            <a:r>
              <a:rPr lang="en-US" sz="2800" baseline="-25000" dirty="0" err="1" smtClean="0"/>
              <a:t>i</a:t>
            </a:r>
            <a:r>
              <a:rPr lang="en-US" sz="2800" baseline="-25000" dirty="0" smtClean="0"/>
              <a:t>=1 </a:t>
            </a:r>
            <a:r>
              <a:rPr lang="en-US" sz="2800" dirty="0" err="1" smtClean="0"/>
              <a:t>w</a:t>
            </a:r>
            <a:r>
              <a:rPr lang="en-US" sz="2800" baseline="-25000" dirty="0" err="1" smtClean="0"/>
              <a:t>i</a:t>
            </a:r>
            <a:r>
              <a:rPr lang="en-US" sz="2800" dirty="0" err="1" smtClean="0"/>
              <a:t>x</a:t>
            </a:r>
            <a:r>
              <a:rPr lang="en-US" sz="2800" baseline="-25000" dirty="0" err="1" smtClean="0"/>
              <a:t>i</a:t>
            </a:r>
            <a:endParaRPr lang="en-US" sz="2800" baseline="-25000" dirty="0"/>
          </a:p>
          <a:p>
            <a:pPr marL="0" indent="0">
              <a:buNone/>
            </a:pPr>
            <a:r>
              <a:rPr lang="en-US" sz="2800" dirty="0"/>
              <a:t>To generate the final output y, the sum is passed to a filter φ called transfer function, which releases the output. That is, y = φ(I).</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55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19010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 Mathematical   Understanding</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57200" y="1196752"/>
            <a:ext cx="8229600" cy="4525963"/>
          </a:xfrm>
        </p:spPr>
        <p:txBody>
          <a:bodyPr>
            <a:normAutofit fontScale="92500" lnSpcReduction="20000"/>
          </a:bodyPr>
          <a:lstStyle/>
          <a:p>
            <a:endParaRPr lang="en-US" sz="2800" dirty="0" smtClean="0"/>
          </a:p>
          <a:p>
            <a:endParaRPr lang="en-US" sz="2800" dirty="0" smtClean="0"/>
          </a:p>
          <a:p>
            <a:r>
              <a:rPr lang="en-US" sz="2800" dirty="0" smtClean="0"/>
              <a:t>A </a:t>
            </a:r>
            <a:r>
              <a:rPr lang="en-US" sz="2800" dirty="0"/>
              <a:t>very commonly known transfer function is the </a:t>
            </a:r>
            <a:r>
              <a:rPr lang="en-US" sz="2800" b="1" dirty="0"/>
              <a:t>thresholding function</a:t>
            </a:r>
            <a:r>
              <a:rPr lang="en-US" sz="2800" dirty="0"/>
              <a:t>. </a:t>
            </a:r>
          </a:p>
          <a:p>
            <a:r>
              <a:rPr lang="en-US" sz="2800" dirty="0"/>
              <a:t>In this thresholding function, sum (i.e. I) is compared with a threshold value θ. </a:t>
            </a:r>
          </a:p>
          <a:p>
            <a:r>
              <a:rPr lang="en-US" sz="2800" dirty="0"/>
              <a:t>If the value of I is greater than θ, then the output is 1 else it is 0 (this is just like a simple linear filter).</a:t>
            </a:r>
          </a:p>
          <a:p>
            <a:r>
              <a:rPr lang="en-US" sz="2800" dirty="0"/>
              <a:t> In other words, y = φ( ∑ </a:t>
            </a:r>
            <a:r>
              <a:rPr lang="en-US" sz="2800" baseline="30000" dirty="0" err="1"/>
              <a:t>n</a:t>
            </a:r>
            <a:r>
              <a:rPr lang="en-US" sz="2800" baseline="-25000" dirty="0" err="1"/>
              <a:t>i</a:t>
            </a:r>
            <a:r>
              <a:rPr lang="en-US" sz="2800" baseline="-25000" dirty="0"/>
              <a:t>=1</a:t>
            </a:r>
            <a:r>
              <a:rPr lang="en-US" sz="2800" dirty="0"/>
              <a:t> </a:t>
            </a:r>
            <a:r>
              <a:rPr lang="en-US" sz="2800" dirty="0" err="1"/>
              <a:t>w</a:t>
            </a:r>
            <a:r>
              <a:rPr lang="en-US" sz="2800" baseline="-25000" dirty="0" err="1"/>
              <a:t>i</a:t>
            </a:r>
            <a:r>
              <a:rPr lang="en-US" sz="2800" dirty="0" err="1"/>
              <a:t>x</a:t>
            </a:r>
            <a:r>
              <a:rPr lang="en-US" sz="2800" baseline="-25000" dirty="0" err="1"/>
              <a:t>i</a:t>
            </a:r>
            <a:r>
              <a:rPr lang="en-US" sz="2800" dirty="0"/>
              <a:t> − θ) </a:t>
            </a:r>
          </a:p>
          <a:p>
            <a:pPr marL="0" indent="0">
              <a:buNone/>
            </a:pPr>
            <a:r>
              <a:rPr lang="en-US" sz="2800" dirty="0"/>
              <a:t>	where φ(I) =  1 , if I &gt; θ </a:t>
            </a:r>
          </a:p>
          <a:p>
            <a:pPr marL="0" indent="0">
              <a:buNone/>
            </a:pPr>
            <a:r>
              <a:rPr lang="en-US" sz="2800" dirty="0"/>
              <a:t>			  0 , if I ≤ θ Such a Φ is called </a:t>
            </a:r>
            <a:r>
              <a:rPr lang="en-US" sz="2800" b="1" dirty="0"/>
              <a:t>step 	function</a:t>
            </a:r>
            <a:r>
              <a:rPr lang="en-US" sz="2800" dirty="0"/>
              <a:t> (also known as Heaviside function).</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56</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26262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smtClean="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67544" y="1749846"/>
            <a:ext cx="8539472" cy="4525963"/>
          </a:xfrm>
        </p:spPr>
        <p:txBody>
          <a:bodyPr>
            <a:noAutofit/>
          </a:bodyPr>
          <a:lstStyle/>
          <a:p>
            <a:pPr marL="0" indent="0">
              <a:buNone/>
            </a:pPr>
            <a:r>
              <a:rPr lang="en-US" sz="2000" dirty="0"/>
              <a:t>1. Why do we need biological neural networks?</a:t>
            </a:r>
          </a:p>
          <a:p>
            <a:pPr marL="0" indent="0">
              <a:buNone/>
            </a:pPr>
            <a:r>
              <a:rPr lang="en-US" sz="2000" dirty="0"/>
              <a:t>a) to solve tasks like machine vision &amp; natural language processing</a:t>
            </a:r>
          </a:p>
          <a:p>
            <a:pPr marL="0" indent="0">
              <a:buNone/>
            </a:pPr>
            <a:r>
              <a:rPr lang="en-US" sz="2000" dirty="0"/>
              <a:t>b) to apply heuristic search methods to find solutions of problem</a:t>
            </a:r>
          </a:p>
          <a:p>
            <a:pPr marL="0" indent="0">
              <a:buNone/>
            </a:pPr>
            <a:r>
              <a:rPr lang="en-US" sz="2000" dirty="0"/>
              <a:t>c) to make smart human interactive &amp; user friendly system</a:t>
            </a:r>
          </a:p>
          <a:p>
            <a:pPr marL="0" indent="0">
              <a:buNone/>
            </a:pPr>
            <a:r>
              <a:rPr lang="en-US" sz="2000" dirty="0"/>
              <a:t>d) all of the mentioned</a:t>
            </a:r>
          </a:p>
          <a:p>
            <a:pPr marL="0" indent="0">
              <a:buNone/>
            </a:pPr>
            <a:r>
              <a:rPr lang="en-US" sz="2000" dirty="0" smtClean="0"/>
              <a:t>Answer</a:t>
            </a:r>
            <a:r>
              <a:rPr lang="en-US" sz="2000" dirty="0"/>
              <a:t>: </a:t>
            </a:r>
            <a:r>
              <a:rPr lang="en-US" sz="2000" dirty="0" smtClean="0"/>
              <a:t>d -Explanation</a:t>
            </a:r>
            <a:r>
              <a:rPr lang="en-US" sz="2000" dirty="0"/>
              <a:t>: These are the basic aims that a neural network achieve.</a:t>
            </a:r>
          </a:p>
          <a:p>
            <a:pPr marL="0" indent="0">
              <a:buNone/>
            </a:pPr>
            <a:r>
              <a:rPr lang="en-US" sz="2000" dirty="0" smtClean="0"/>
              <a:t>2</a:t>
            </a:r>
            <a:r>
              <a:rPr lang="en-US" sz="2000" dirty="0"/>
              <a:t>. What is the trend in software nowadays?</a:t>
            </a:r>
          </a:p>
          <a:p>
            <a:pPr marL="0" indent="0">
              <a:buNone/>
            </a:pPr>
            <a:r>
              <a:rPr lang="en-US" sz="2000" dirty="0"/>
              <a:t>a) to bring computer more &amp; more closer to user</a:t>
            </a:r>
          </a:p>
          <a:p>
            <a:pPr marL="0" indent="0">
              <a:buNone/>
            </a:pPr>
            <a:r>
              <a:rPr lang="en-US" sz="2000" dirty="0"/>
              <a:t>b) to solve complex problems</a:t>
            </a:r>
          </a:p>
          <a:p>
            <a:pPr marL="0" indent="0">
              <a:buNone/>
            </a:pPr>
            <a:r>
              <a:rPr lang="en-US" sz="2000" dirty="0"/>
              <a:t>c) to be task specific</a:t>
            </a:r>
          </a:p>
          <a:p>
            <a:pPr marL="0" indent="0">
              <a:buNone/>
            </a:pPr>
            <a:r>
              <a:rPr lang="en-US" sz="2000" dirty="0"/>
              <a:t>d) to be </a:t>
            </a:r>
            <a:r>
              <a:rPr lang="en-US" sz="2000" dirty="0" smtClean="0"/>
              <a:t>versatile</a:t>
            </a:r>
          </a:p>
          <a:p>
            <a:pPr marL="0" indent="0">
              <a:buNone/>
            </a:pPr>
            <a:r>
              <a:rPr lang="en-US" sz="2000" dirty="0"/>
              <a:t>Answer: </a:t>
            </a:r>
            <a:r>
              <a:rPr lang="en-US" sz="2000" dirty="0" smtClean="0"/>
              <a:t>a- Explanation</a:t>
            </a:r>
            <a:r>
              <a:rPr lang="en-US" sz="2000" dirty="0"/>
              <a:t>: Software should be more interactive to the user, so that it can understand its problem in a better fashion.</a:t>
            </a: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57</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51328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smtClean="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777416" y="1970983"/>
            <a:ext cx="8229600" cy="4525963"/>
          </a:xfrm>
        </p:spPr>
        <p:txBody>
          <a:bodyPr>
            <a:noAutofit/>
          </a:bodyPr>
          <a:lstStyle/>
          <a:p>
            <a:pPr marL="0" indent="0">
              <a:buNone/>
            </a:pPr>
            <a:r>
              <a:rPr lang="en-US" sz="2000" dirty="0" smtClean="0"/>
              <a:t>3</a:t>
            </a:r>
            <a:r>
              <a:rPr lang="en-US" sz="2000" dirty="0"/>
              <a:t>. What’s the main point of difference between human &amp; machine intelligence?</a:t>
            </a:r>
          </a:p>
          <a:p>
            <a:pPr marL="0" indent="0">
              <a:buNone/>
            </a:pPr>
            <a:r>
              <a:rPr lang="en-US" sz="2000" dirty="0"/>
              <a:t>a) human perceive everything as a pattern while machine perceive it merely as data</a:t>
            </a:r>
          </a:p>
          <a:p>
            <a:pPr marL="0" indent="0">
              <a:buNone/>
            </a:pPr>
            <a:r>
              <a:rPr lang="en-US" sz="2000" dirty="0"/>
              <a:t>b) human have emotions</a:t>
            </a:r>
          </a:p>
          <a:p>
            <a:pPr marL="0" indent="0">
              <a:buNone/>
            </a:pPr>
            <a:r>
              <a:rPr lang="en-US" sz="2000" dirty="0"/>
              <a:t>c) human have more IQ &amp; intellect</a:t>
            </a:r>
          </a:p>
          <a:p>
            <a:pPr marL="0" indent="0">
              <a:buNone/>
            </a:pPr>
            <a:r>
              <a:rPr lang="en-US" sz="2000" dirty="0"/>
              <a:t>d) human have sense </a:t>
            </a:r>
            <a:r>
              <a:rPr lang="en-US" sz="2000" dirty="0" smtClean="0"/>
              <a:t>organs</a:t>
            </a:r>
          </a:p>
          <a:p>
            <a:pPr marL="0" indent="0">
              <a:buNone/>
            </a:pPr>
            <a:r>
              <a:rPr lang="en-US" sz="2000" dirty="0">
                <a:latin typeface="Times New Roman" panose="02020603050405020304" pitchFamily="18" charset="0"/>
                <a:cs typeface="Times New Roman" panose="02020603050405020304" pitchFamily="18" charset="0"/>
              </a:rPr>
              <a:t>Answer: </a:t>
            </a:r>
            <a:r>
              <a:rPr lang="en-US" sz="2000" dirty="0" smtClean="0">
                <a:latin typeface="Times New Roman" panose="02020603050405020304" pitchFamily="18" charset="0"/>
                <a:cs typeface="Times New Roman" panose="02020603050405020304" pitchFamily="18" charset="0"/>
              </a:rPr>
              <a:t>a -Explanation</a:t>
            </a:r>
            <a:r>
              <a:rPr lang="en-US" sz="2000" dirty="0">
                <a:latin typeface="Times New Roman" panose="02020603050405020304" pitchFamily="18" charset="0"/>
                <a:cs typeface="Times New Roman" panose="02020603050405020304" pitchFamily="18" charset="0"/>
              </a:rPr>
              <a:t>: Humans have emotions &amp; thus form different patterns on that basis, while a machine(say computer) is dumb &amp; everything is just a data for him.</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58</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05179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smtClean="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67544" y="1749846"/>
            <a:ext cx="8539472" cy="4525963"/>
          </a:xfrm>
        </p:spPr>
        <p:txBody>
          <a:bodyPr>
            <a:noAutofit/>
          </a:bodyPr>
          <a:lstStyle/>
          <a:p>
            <a:pPr marL="0" indent="0">
              <a:buNone/>
            </a:pPr>
            <a:r>
              <a:rPr lang="en-US" sz="2000" dirty="0"/>
              <a:t>4. What is auto-association task in neural networks?</a:t>
            </a:r>
          </a:p>
          <a:p>
            <a:pPr marL="0" indent="0">
              <a:buNone/>
            </a:pPr>
            <a:r>
              <a:rPr lang="en-US" sz="2000" dirty="0"/>
              <a:t>a) find relation between 2 consecutive inputs</a:t>
            </a:r>
          </a:p>
          <a:p>
            <a:pPr marL="0" indent="0">
              <a:buNone/>
            </a:pPr>
            <a:r>
              <a:rPr lang="en-US" sz="2000" dirty="0"/>
              <a:t>b) related to storage &amp; recall task</a:t>
            </a:r>
          </a:p>
          <a:p>
            <a:pPr marL="0" indent="0">
              <a:buNone/>
            </a:pPr>
            <a:r>
              <a:rPr lang="en-US" sz="2000" dirty="0"/>
              <a:t>c) predicting the future inputs</a:t>
            </a:r>
          </a:p>
          <a:p>
            <a:pPr marL="0" indent="0">
              <a:buNone/>
            </a:pPr>
            <a:r>
              <a:rPr lang="en-US" sz="2000" dirty="0"/>
              <a:t>d) none of the mentioned</a:t>
            </a:r>
          </a:p>
          <a:p>
            <a:pPr marL="0" indent="0">
              <a:buNone/>
            </a:pPr>
            <a:r>
              <a:rPr lang="en-US" sz="2000" dirty="0"/>
              <a:t>Answer: b - Explanation: This is the basic definition of auto-association in neural networks.</a:t>
            </a:r>
          </a:p>
          <a:p>
            <a:pPr marL="0" indent="0">
              <a:buNone/>
            </a:pPr>
            <a:r>
              <a:rPr lang="en-US" sz="2000" dirty="0"/>
              <a:t>5. Does pattern classification belongs to category of non-supervised learning?</a:t>
            </a:r>
          </a:p>
          <a:p>
            <a:pPr marL="0" indent="0">
              <a:buNone/>
            </a:pPr>
            <a:r>
              <a:rPr lang="en-US" sz="2000" dirty="0"/>
              <a:t>a) yes</a:t>
            </a:r>
          </a:p>
          <a:p>
            <a:pPr marL="0" indent="0">
              <a:buNone/>
            </a:pPr>
            <a:r>
              <a:rPr lang="en-US" sz="2000" dirty="0"/>
              <a:t>b) no</a:t>
            </a:r>
          </a:p>
          <a:p>
            <a:pPr marL="0" indent="0">
              <a:buNone/>
            </a:pPr>
            <a:r>
              <a:rPr lang="en-US" sz="2000" dirty="0"/>
              <a:t>Answer: b - Explanation: Pattern classification belongs to category of supervised learning.</a:t>
            </a:r>
          </a:p>
          <a:p>
            <a:pPr marL="0" indent="0">
              <a:buNone/>
            </a:pPr>
            <a:endParaRPr lang="en-US" sz="2000"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59</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60264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260648"/>
            <a:ext cx="6347048" cy="936104"/>
          </a:xfrm>
        </p:spPr>
        <p:txBody>
          <a:bodyPr>
            <a:normAutofit/>
          </a:bodyPr>
          <a:lstStyle/>
          <a:p>
            <a:r>
              <a:rPr lang="en-GB" sz="3600" b="1" dirty="0">
                <a:latin typeface="Times New Roman" pitchFamily="18" charset="0"/>
                <a:cs typeface="Times New Roman" pitchFamily="18" charset="0"/>
              </a:rPr>
              <a:t>Concept of Computing</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37907"/>
            <a:ext cx="8229600" cy="4525963"/>
          </a:xfrm>
        </p:spPr>
        <p:txBody>
          <a:bodyPr>
            <a:normAutofit/>
          </a:bodyPr>
          <a:lstStyle/>
          <a:p>
            <a:pPr marL="0" indent="0">
              <a:buNone/>
            </a:pPr>
            <a:r>
              <a:rPr lang="en-GB" dirty="0">
                <a:latin typeface="Times New Roman" pitchFamily="18" charset="0"/>
                <a:cs typeface="Times New Roman" pitchFamily="18" charset="0"/>
              </a:rPr>
              <a:t> </a:t>
            </a:r>
          </a:p>
          <a:p>
            <a:pPr marL="0" indent="0">
              <a:buNone/>
            </a:pPr>
            <a:endParaRPr lang="en-GB"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B055922-87EB-483D-8474-2C9330A0D922}" type="slidenum">
              <a:rPr lang="en-US" smtClean="0"/>
              <a:t>6</a:t>
            </a:fld>
            <a:endParaRPr lang="en-US"/>
          </a:p>
        </p:txBody>
      </p:sp>
      <p:sp>
        <p:nvSpPr>
          <p:cNvPr id="5" name="Footer Placeholder 4"/>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pic>
        <p:nvPicPr>
          <p:cNvPr id="9" name="Picture 8">
            <a:extLst>
              <a:ext uri="{FF2B5EF4-FFF2-40B4-BE49-F238E27FC236}">
                <a16:creationId xmlns:a16="http://schemas.microsoft.com/office/drawing/2014/main" id="{FCFF47AA-49C3-499D-99A8-EF542FF276EF}"/>
              </a:ext>
            </a:extLst>
          </p:cNvPr>
          <p:cNvPicPr>
            <a:picLocks noChangeAspect="1"/>
          </p:cNvPicPr>
          <p:nvPr/>
        </p:nvPicPr>
        <p:blipFill>
          <a:blip r:embed="rId2"/>
          <a:stretch>
            <a:fillRect/>
          </a:stretch>
        </p:blipFill>
        <p:spPr>
          <a:xfrm>
            <a:off x="871917" y="1196752"/>
            <a:ext cx="7400165" cy="502974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10" name="Picture 9"/>
          <p:cNvPicPr>
            <a:picLocks noChangeAspect="1"/>
          </p:cNvPicPr>
          <p:nvPr/>
        </p:nvPicPr>
        <p:blipFill>
          <a:blip r:embed="rId4"/>
          <a:stretch>
            <a:fillRect/>
          </a:stretch>
        </p:blipFill>
        <p:spPr>
          <a:xfrm>
            <a:off x="539552" y="1952467"/>
            <a:ext cx="8201025" cy="3492757"/>
          </a:xfrm>
          <a:prstGeom prst="rect">
            <a:avLst/>
          </a:prstGeom>
        </p:spPr>
      </p:pic>
    </p:spTree>
    <p:extLst>
      <p:ext uri="{BB962C8B-B14F-4D97-AF65-F5344CB8AC3E}">
        <p14:creationId xmlns:p14="http://schemas.microsoft.com/office/powerpoint/2010/main" val="7999192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smtClean="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67544" y="1749846"/>
            <a:ext cx="8539472" cy="4525963"/>
          </a:xfrm>
        </p:spPr>
        <p:txBody>
          <a:bodyPr>
            <a:noAutofit/>
          </a:bodyPr>
          <a:lstStyle/>
          <a:p>
            <a:pPr marL="0" indent="0">
              <a:buNone/>
            </a:pPr>
            <a:r>
              <a:rPr lang="en-US" sz="2000" dirty="0"/>
              <a:t>6. In pattern mapping problem in neural nets, is there any kind of generalization involved between input &amp; output?</a:t>
            </a:r>
          </a:p>
          <a:p>
            <a:pPr marL="0" indent="0">
              <a:buNone/>
            </a:pPr>
            <a:r>
              <a:rPr lang="en-US" sz="2000" dirty="0"/>
              <a:t>a) yes</a:t>
            </a:r>
          </a:p>
          <a:p>
            <a:pPr marL="0" indent="0">
              <a:buNone/>
            </a:pPr>
            <a:r>
              <a:rPr lang="en-US" sz="2000" dirty="0"/>
              <a:t>b) no</a:t>
            </a:r>
          </a:p>
          <a:p>
            <a:pPr marL="0" indent="0">
              <a:buNone/>
            </a:pPr>
            <a:r>
              <a:rPr lang="en-US" sz="2000" dirty="0"/>
              <a:t>Answer: a - Explanation: The desired output is mapped closest to the ideal output &amp; hence there is </a:t>
            </a:r>
            <a:r>
              <a:rPr lang="en-US" sz="2000" dirty="0" err="1"/>
              <a:t>generalisation</a:t>
            </a:r>
            <a:r>
              <a:rPr lang="en-US" sz="2000" dirty="0"/>
              <a:t> involved</a:t>
            </a:r>
            <a:r>
              <a:rPr lang="en-US" sz="2000" dirty="0" smtClean="0"/>
              <a:t>.</a:t>
            </a:r>
            <a:endParaRPr lang="en-US" sz="2000" dirty="0"/>
          </a:p>
          <a:p>
            <a:pPr marL="0" indent="0">
              <a:buNone/>
            </a:pPr>
            <a:r>
              <a:rPr lang="en-US" sz="2000" dirty="0"/>
              <a:t>7. What is unsupervised learning?</a:t>
            </a:r>
          </a:p>
          <a:p>
            <a:pPr marL="0" indent="0">
              <a:buNone/>
            </a:pPr>
            <a:r>
              <a:rPr lang="en-US" sz="2000" dirty="0"/>
              <a:t>a) features of group explicitly stated</a:t>
            </a:r>
          </a:p>
          <a:p>
            <a:pPr marL="0" indent="0">
              <a:buNone/>
            </a:pPr>
            <a:r>
              <a:rPr lang="en-US" sz="2000" dirty="0"/>
              <a:t>b) number of groups may be known</a:t>
            </a:r>
          </a:p>
          <a:p>
            <a:pPr marL="0" indent="0">
              <a:buNone/>
            </a:pPr>
            <a:r>
              <a:rPr lang="en-US" sz="2000" dirty="0"/>
              <a:t>c) neither feature &amp; nor number of groups is known</a:t>
            </a:r>
          </a:p>
          <a:p>
            <a:pPr marL="0" indent="0">
              <a:buNone/>
            </a:pPr>
            <a:r>
              <a:rPr lang="en-US" sz="2000" dirty="0"/>
              <a:t>d) none of the mentioned</a:t>
            </a:r>
          </a:p>
          <a:p>
            <a:pPr marL="0" indent="0">
              <a:buNone/>
            </a:pPr>
            <a:r>
              <a:rPr lang="en-US" sz="2000" dirty="0"/>
              <a:t>Answer: c - Explanation: Basic definition of unsupervised learning</a:t>
            </a:r>
            <a:r>
              <a:rPr lang="en-US" sz="2000" dirty="0" smtClean="0"/>
              <a:t>.</a:t>
            </a:r>
            <a:endParaRPr lang="en-US" sz="2000"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60</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9298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smtClean="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67544" y="1749846"/>
            <a:ext cx="8539472" cy="4525963"/>
          </a:xfrm>
        </p:spPr>
        <p:txBody>
          <a:bodyPr>
            <a:noAutofit/>
          </a:bodyPr>
          <a:lstStyle/>
          <a:p>
            <a:pPr marL="0" indent="0">
              <a:buNone/>
            </a:pPr>
            <a:r>
              <a:rPr lang="en-US" sz="2000" dirty="0"/>
              <a:t>8. Does pattern classification &amp; grouping involve same kind of learning?</a:t>
            </a:r>
          </a:p>
          <a:p>
            <a:pPr marL="0" indent="0">
              <a:buNone/>
            </a:pPr>
            <a:r>
              <a:rPr lang="en-US" sz="2000" dirty="0"/>
              <a:t>a) yes</a:t>
            </a:r>
          </a:p>
          <a:p>
            <a:pPr marL="0" indent="0">
              <a:buNone/>
            </a:pPr>
            <a:r>
              <a:rPr lang="en-US" sz="2000" dirty="0"/>
              <a:t>b) no</a:t>
            </a:r>
          </a:p>
          <a:p>
            <a:pPr marL="0" indent="0">
              <a:buNone/>
            </a:pPr>
            <a:r>
              <a:rPr lang="en-US" sz="2000" dirty="0"/>
              <a:t>Answer: b - Explanation: Pattern classification involves supervised learning while grouping is an unsupervised one.</a:t>
            </a:r>
          </a:p>
          <a:p>
            <a:pPr marL="0" indent="0">
              <a:buNone/>
            </a:pPr>
            <a:r>
              <a:rPr lang="en-US" sz="2000" dirty="0"/>
              <a:t>9. Does for feature mapping there’s need of supervised learning?</a:t>
            </a:r>
          </a:p>
          <a:p>
            <a:pPr marL="0" indent="0">
              <a:buNone/>
            </a:pPr>
            <a:r>
              <a:rPr lang="en-US" sz="2000" dirty="0"/>
              <a:t>a) yes</a:t>
            </a:r>
          </a:p>
          <a:p>
            <a:pPr marL="0" indent="0">
              <a:buNone/>
            </a:pPr>
            <a:r>
              <a:rPr lang="en-US" sz="2000" dirty="0"/>
              <a:t>b) no</a:t>
            </a:r>
          </a:p>
          <a:p>
            <a:pPr marL="0" indent="0">
              <a:buNone/>
            </a:pPr>
            <a:r>
              <a:rPr lang="en-US" sz="2000" dirty="0"/>
              <a:t>Answer: b - Explanation: Feature mapping can be unsupervised, so it’s not a sufficient condition.</a:t>
            </a: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61</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33803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smtClean="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67544" y="1749846"/>
            <a:ext cx="8539472" cy="4525963"/>
          </a:xfrm>
        </p:spPr>
        <p:txBody>
          <a:bodyPr>
            <a:noAutofit/>
          </a:bodyPr>
          <a:lstStyle/>
          <a:p>
            <a:pPr marL="0" indent="0">
              <a:buNone/>
            </a:pPr>
            <a:r>
              <a:rPr lang="en-US" sz="2000" dirty="0" smtClean="0"/>
              <a:t>10. </a:t>
            </a:r>
            <a:r>
              <a:rPr lang="en-US" sz="2000" dirty="0"/>
              <a:t>The fundamental unit of network is</a:t>
            </a:r>
          </a:p>
          <a:p>
            <a:pPr marL="0" indent="0">
              <a:buNone/>
            </a:pPr>
            <a:r>
              <a:rPr lang="en-US" sz="2000" dirty="0"/>
              <a:t>a) brain</a:t>
            </a:r>
          </a:p>
          <a:p>
            <a:pPr marL="0" indent="0">
              <a:buNone/>
            </a:pPr>
            <a:r>
              <a:rPr lang="en-US" sz="2000" dirty="0"/>
              <a:t>b) nucleus</a:t>
            </a:r>
          </a:p>
          <a:p>
            <a:pPr marL="0" indent="0">
              <a:buNone/>
            </a:pPr>
            <a:r>
              <a:rPr lang="en-US" sz="2000" dirty="0"/>
              <a:t>c) neuron</a:t>
            </a:r>
          </a:p>
          <a:p>
            <a:pPr marL="0" indent="0">
              <a:buNone/>
            </a:pPr>
            <a:r>
              <a:rPr lang="en-US" sz="2000" dirty="0"/>
              <a:t>d) axon</a:t>
            </a:r>
          </a:p>
          <a:p>
            <a:pPr marL="0" indent="0">
              <a:buNone/>
            </a:pPr>
            <a:r>
              <a:rPr lang="en-US" sz="2000" dirty="0"/>
              <a:t>Answer: c - Explanation: Neuron is the most basic &amp; fundamental unit of a network .</a:t>
            </a:r>
          </a:p>
          <a:p>
            <a:pPr marL="0" indent="0">
              <a:buNone/>
            </a:pPr>
            <a:r>
              <a:rPr lang="en-US" sz="2000" dirty="0" smtClean="0"/>
              <a:t>11. </a:t>
            </a:r>
            <a:r>
              <a:rPr lang="en-US" sz="2000" dirty="0"/>
              <a:t>What are dendrites?</a:t>
            </a:r>
          </a:p>
          <a:p>
            <a:pPr marL="0" indent="0">
              <a:buNone/>
            </a:pPr>
            <a:r>
              <a:rPr lang="en-US" sz="2000" dirty="0"/>
              <a:t>a) fibers of nerves</a:t>
            </a:r>
          </a:p>
          <a:p>
            <a:pPr marL="0" indent="0">
              <a:buNone/>
            </a:pPr>
            <a:r>
              <a:rPr lang="en-US" sz="2000" dirty="0"/>
              <a:t>b) nuclear projections</a:t>
            </a:r>
          </a:p>
          <a:p>
            <a:pPr marL="0" indent="0">
              <a:buNone/>
            </a:pPr>
            <a:r>
              <a:rPr lang="en-US" sz="2000" dirty="0"/>
              <a:t>c) other name for nucleus</a:t>
            </a:r>
          </a:p>
          <a:p>
            <a:pPr marL="0" indent="0">
              <a:buNone/>
            </a:pPr>
            <a:r>
              <a:rPr lang="en-US" sz="2000" dirty="0"/>
              <a:t>d) none of the mentioned</a:t>
            </a:r>
          </a:p>
          <a:p>
            <a:pPr marL="0" indent="0">
              <a:buNone/>
            </a:pPr>
            <a:r>
              <a:rPr lang="en-US" sz="2000" dirty="0"/>
              <a:t>Answer: a - Explanation: Dendrites tree shaped fibers of nerves.</a:t>
            </a: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62</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92864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1926-359B-437E-810A-D6F6C70AFE7B}"/>
              </a:ext>
            </a:extLst>
          </p:cNvPr>
          <p:cNvSpPr>
            <a:spLocks noGrp="1"/>
          </p:cNvSpPr>
          <p:nvPr>
            <p:ph type="title"/>
          </p:nvPr>
        </p:nvSpPr>
        <p:spPr>
          <a:xfrm>
            <a:off x="2627784" y="274638"/>
            <a:ext cx="6059016" cy="1095375"/>
          </a:xfrm>
        </p:spPr>
        <p:txBody>
          <a:bodyPr>
            <a:normAutofit/>
          </a:bodyPr>
          <a:lstStyle/>
          <a:p>
            <a:r>
              <a:rPr lang="en-US" sz="3600" b="1" dirty="0">
                <a:latin typeface="Times New Roman" pitchFamily="18" charset="0"/>
                <a:cs typeface="Times New Roman" pitchFamily="18" charset="0"/>
              </a:rPr>
              <a:t>Advantages of ANN</a:t>
            </a:r>
            <a:endParaRPr lang="en-IN" sz="3600" dirty="0"/>
          </a:p>
        </p:txBody>
      </p:sp>
      <p:pic>
        <p:nvPicPr>
          <p:cNvPr id="6" name="Content Placeholder 5">
            <a:extLst>
              <a:ext uri="{FF2B5EF4-FFF2-40B4-BE49-F238E27FC236}">
                <a16:creationId xmlns:a16="http://schemas.microsoft.com/office/drawing/2014/main" id="{0BDE158F-2E37-4FEA-B012-7E51C0F661BF}"/>
              </a:ext>
            </a:extLst>
          </p:cNvPr>
          <p:cNvPicPr>
            <a:picLocks noGrp="1" noChangeAspect="1"/>
          </p:cNvPicPr>
          <p:nvPr>
            <p:ph idx="1"/>
          </p:nvPr>
        </p:nvPicPr>
        <p:blipFill>
          <a:blip r:embed="rId2"/>
          <a:stretch>
            <a:fillRect/>
          </a:stretch>
        </p:blipFill>
        <p:spPr>
          <a:xfrm>
            <a:off x="536948" y="1600200"/>
            <a:ext cx="8070103" cy="4525963"/>
          </a:xfrm>
          <a:prstGeom prst="rect">
            <a:avLst/>
          </a:prstGeom>
        </p:spPr>
      </p:pic>
      <p:sp>
        <p:nvSpPr>
          <p:cNvPr id="4" name="Footer Placeholder 3">
            <a:extLst>
              <a:ext uri="{FF2B5EF4-FFF2-40B4-BE49-F238E27FC236}">
                <a16:creationId xmlns:a16="http://schemas.microsoft.com/office/drawing/2014/main" id="{992D1396-4B79-42CE-8A44-51299003045C}"/>
              </a:ext>
            </a:extLst>
          </p:cNvPr>
          <p:cNvSpPr>
            <a:spLocks noGrp="1"/>
          </p:cNvSpPr>
          <p:nvPr>
            <p:ph type="ftr" sz="quarter" idx="11"/>
          </p:nvPr>
        </p:nvSpPr>
        <p:spPr>
          <a:xfrm>
            <a:off x="3124200" y="6356350"/>
            <a:ext cx="3680048"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26F6390-C705-4650-A7E1-2492C99EDBAC}"/>
              </a:ext>
            </a:extLst>
          </p:cNvPr>
          <p:cNvSpPr>
            <a:spLocks noGrp="1"/>
          </p:cNvSpPr>
          <p:nvPr>
            <p:ph type="sldNum" sz="quarter" idx="12"/>
          </p:nvPr>
        </p:nvSpPr>
        <p:spPr/>
        <p:txBody>
          <a:bodyPr/>
          <a:lstStyle/>
          <a:p>
            <a:fld id="{BB055922-87EB-483D-8474-2C9330A0D922}" type="slidenum">
              <a:rPr lang="en-US" smtClean="0"/>
              <a:t>63</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6960728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97DB-FC31-4FF5-BE69-20E71456420F}"/>
              </a:ext>
            </a:extLst>
          </p:cNvPr>
          <p:cNvSpPr>
            <a:spLocks noGrp="1"/>
          </p:cNvSpPr>
          <p:nvPr>
            <p:ph type="title"/>
          </p:nvPr>
        </p:nvSpPr>
        <p:spPr>
          <a:xfrm>
            <a:off x="2411760" y="274638"/>
            <a:ext cx="6275040" cy="1095375"/>
          </a:xfrm>
        </p:spPr>
        <p:txBody>
          <a:bodyPr>
            <a:noAutofit/>
          </a:bodyPr>
          <a:lstStyle/>
          <a:p>
            <a:r>
              <a:rPr lang="en-US" sz="3600" b="1" dirty="0">
                <a:latin typeface="Times New Roman" pitchFamily="18" charset="0"/>
                <a:cs typeface="Times New Roman" pitchFamily="18" charset="0"/>
              </a:rPr>
              <a:t>Advantages of ANN</a:t>
            </a:r>
            <a:endParaRPr lang="en-IN" sz="3600" dirty="0"/>
          </a:p>
        </p:txBody>
      </p:sp>
      <p:pic>
        <p:nvPicPr>
          <p:cNvPr id="6" name="Content Placeholder 5">
            <a:extLst>
              <a:ext uri="{FF2B5EF4-FFF2-40B4-BE49-F238E27FC236}">
                <a16:creationId xmlns:a16="http://schemas.microsoft.com/office/drawing/2014/main" id="{95DC41D6-D6D9-4D81-9479-44515A368683}"/>
              </a:ext>
            </a:extLst>
          </p:cNvPr>
          <p:cNvPicPr>
            <a:picLocks noGrp="1" noChangeAspect="1"/>
          </p:cNvPicPr>
          <p:nvPr>
            <p:ph idx="1"/>
          </p:nvPr>
        </p:nvPicPr>
        <p:blipFill>
          <a:blip r:embed="rId2"/>
          <a:stretch>
            <a:fillRect/>
          </a:stretch>
        </p:blipFill>
        <p:spPr>
          <a:xfrm>
            <a:off x="457200" y="1758603"/>
            <a:ext cx="8229600" cy="4209157"/>
          </a:xfrm>
          <a:prstGeom prst="rect">
            <a:avLst/>
          </a:prstGeom>
        </p:spPr>
      </p:pic>
      <p:sp>
        <p:nvSpPr>
          <p:cNvPr id="4" name="Footer Placeholder 3">
            <a:extLst>
              <a:ext uri="{FF2B5EF4-FFF2-40B4-BE49-F238E27FC236}">
                <a16:creationId xmlns:a16="http://schemas.microsoft.com/office/drawing/2014/main" id="{D4A6871E-21A0-4C76-A9BE-F69C2C20093E}"/>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69A3E1BC-66A7-4AEC-9809-9578AED669BF}"/>
              </a:ext>
            </a:extLst>
          </p:cNvPr>
          <p:cNvSpPr>
            <a:spLocks noGrp="1"/>
          </p:cNvSpPr>
          <p:nvPr>
            <p:ph type="sldNum" sz="quarter" idx="12"/>
          </p:nvPr>
        </p:nvSpPr>
        <p:spPr/>
        <p:txBody>
          <a:bodyPr/>
          <a:lstStyle/>
          <a:p>
            <a:fld id="{BB055922-87EB-483D-8474-2C9330A0D922}" type="slidenum">
              <a:rPr lang="en-US" smtClean="0"/>
              <a:t>64</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5041458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5E0B-6C18-4364-A884-379A49C6CD79}"/>
              </a:ext>
            </a:extLst>
          </p:cNvPr>
          <p:cNvSpPr>
            <a:spLocks noGrp="1"/>
          </p:cNvSpPr>
          <p:nvPr>
            <p:ph type="title"/>
          </p:nvPr>
        </p:nvSpPr>
        <p:spPr>
          <a:xfrm>
            <a:off x="2195736" y="274638"/>
            <a:ext cx="6491064" cy="1210146"/>
          </a:xfrm>
        </p:spPr>
        <p:txBody>
          <a:bodyPr/>
          <a:lstStyle/>
          <a:p>
            <a:r>
              <a:rPr lang="en-US" sz="4400" b="0" i="0" dirty="0" err="1">
                <a:solidFill>
                  <a:srgbClr val="292929"/>
                </a:solidFill>
                <a:effectLst/>
                <a:latin typeface="medium-content-serif-font"/>
              </a:rPr>
              <a:t>MuCulloch</a:t>
            </a:r>
            <a:r>
              <a:rPr lang="en-US" sz="4400" b="0" i="0" dirty="0">
                <a:solidFill>
                  <a:srgbClr val="292929"/>
                </a:solidFill>
                <a:effectLst/>
                <a:latin typeface="medium-content-serif-font"/>
              </a:rPr>
              <a:t> </a:t>
            </a:r>
            <a:r>
              <a:rPr lang="en-US" sz="4400" b="0" i="0" dirty="0" smtClean="0">
                <a:solidFill>
                  <a:srgbClr val="292929"/>
                </a:solidFill>
                <a:effectLst/>
                <a:latin typeface="medium-content-serif-font"/>
              </a:rPr>
              <a:t>&amp; Pitt Model</a:t>
            </a:r>
            <a:endParaRPr lang="en-IN" dirty="0"/>
          </a:p>
        </p:txBody>
      </p:sp>
      <p:sp>
        <p:nvSpPr>
          <p:cNvPr id="3" name="Content Placeholder 2">
            <a:extLst>
              <a:ext uri="{FF2B5EF4-FFF2-40B4-BE49-F238E27FC236}">
                <a16:creationId xmlns:a16="http://schemas.microsoft.com/office/drawing/2014/main" id="{44DC43C9-2BE7-4813-9FDA-0A7B6B93CBD9}"/>
              </a:ext>
            </a:extLst>
          </p:cNvPr>
          <p:cNvSpPr>
            <a:spLocks noGrp="1"/>
          </p:cNvSpPr>
          <p:nvPr>
            <p:ph idx="1"/>
          </p:nvPr>
        </p:nvSpPr>
        <p:spPr>
          <a:xfrm>
            <a:off x="186649" y="1677832"/>
            <a:ext cx="8229600" cy="4525963"/>
          </a:xfrm>
        </p:spPr>
        <p:txBody>
          <a:bodyPr>
            <a:normAutofit/>
          </a:bodyPr>
          <a:lstStyle/>
          <a:p>
            <a:endParaRPr lang="en-US" sz="2400" b="0" i="0" dirty="0" smtClean="0">
              <a:solidFill>
                <a:srgbClr val="292929"/>
              </a:solidFill>
              <a:effectLst/>
              <a:latin typeface="medium-content-serif-font"/>
            </a:endParaRPr>
          </a:p>
          <a:p>
            <a:pPr algn="just"/>
            <a:r>
              <a:rPr lang="en-US" sz="2000" b="0" i="0" dirty="0" smtClean="0">
                <a:solidFill>
                  <a:srgbClr val="292929"/>
                </a:solidFill>
                <a:effectLst/>
                <a:latin typeface="Times New Roman" panose="02020603050405020304" pitchFamily="18" charset="0"/>
                <a:cs typeface="Times New Roman" panose="02020603050405020304" pitchFamily="18" charset="0"/>
              </a:rPr>
              <a:t>The </a:t>
            </a:r>
            <a:r>
              <a:rPr lang="en-US" sz="2000" b="0" i="0" dirty="0">
                <a:solidFill>
                  <a:srgbClr val="292929"/>
                </a:solidFill>
                <a:effectLst/>
                <a:latin typeface="Times New Roman" panose="02020603050405020304" pitchFamily="18" charset="0"/>
                <a:cs typeface="Times New Roman" panose="02020603050405020304" pitchFamily="18" charset="0"/>
              </a:rPr>
              <a:t>first computational model of a neuron was proposed by Warren </a:t>
            </a:r>
            <a:r>
              <a:rPr lang="en-US" sz="2000" b="0" i="0" dirty="0" err="1">
                <a:solidFill>
                  <a:srgbClr val="292929"/>
                </a:solidFill>
                <a:effectLst/>
                <a:latin typeface="Times New Roman" panose="02020603050405020304" pitchFamily="18" charset="0"/>
                <a:cs typeface="Times New Roman" panose="02020603050405020304" pitchFamily="18" charset="0"/>
              </a:rPr>
              <a:t>MuCulloch</a:t>
            </a:r>
            <a:r>
              <a:rPr lang="en-US" sz="2000" b="0" i="0" dirty="0">
                <a:solidFill>
                  <a:srgbClr val="292929"/>
                </a:solidFill>
                <a:effectLst/>
                <a:latin typeface="Times New Roman" panose="02020603050405020304" pitchFamily="18" charset="0"/>
                <a:cs typeface="Times New Roman" panose="02020603050405020304" pitchFamily="18" charset="0"/>
              </a:rPr>
              <a:t> (neuroscientist) and Walter Pitts (logician) in 1943.</a:t>
            </a:r>
          </a:p>
          <a:p>
            <a:pPr algn="just"/>
            <a:r>
              <a:rPr lang="en-US" sz="2000" b="0" i="0" dirty="0">
                <a:solidFill>
                  <a:srgbClr val="292929"/>
                </a:solidFill>
                <a:effectLst/>
                <a:latin typeface="Times New Roman" panose="02020603050405020304" pitchFamily="18" charset="0"/>
                <a:cs typeface="Times New Roman" panose="02020603050405020304" pitchFamily="18" charset="0"/>
              </a:rPr>
              <a:t>It may be divided into 2 parts. The first part, </a:t>
            </a:r>
            <a:r>
              <a:rPr lang="en-US" sz="2000" b="1" i="1" dirty="0">
                <a:solidFill>
                  <a:srgbClr val="292929"/>
                </a:solidFill>
                <a:effectLst/>
                <a:latin typeface="Times New Roman" panose="02020603050405020304" pitchFamily="18" charset="0"/>
                <a:cs typeface="Times New Roman" panose="02020603050405020304" pitchFamily="18" charset="0"/>
              </a:rPr>
              <a:t>g </a:t>
            </a:r>
            <a:r>
              <a:rPr lang="en-US" sz="2000" b="0" i="0" dirty="0">
                <a:solidFill>
                  <a:srgbClr val="292929"/>
                </a:solidFill>
                <a:effectLst/>
                <a:latin typeface="Times New Roman" panose="02020603050405020304" pitchFamily="18" charset="0"/>
                <a:cs typeface="Times New Roman" panose="02020603050405020304" pitchFamily="18" charset="0"/>
              </a:rPr>
              <a:t>takes an </a:t>
            </a:r>
            <a:r>
              <a:rPr lang="en-US" sz="2000" b="0" i="0" dirty="0" smtClean="0">
                <a:solidFill>
                  <a:srgbClr val="292929"/>
                </a:solidFill>
                <a:effectLst/>
                <a:latin typeface="Times New Roman" panose="02020603050405020304" pitchFamily="18" charset="0"/>
                <a:cs typeface="Times New Roman" panose="02020603050405020304" pitchFamily="18" charset="0"/>
              </a:rPr>
              <a:t>input, </a:t>
            </a:r>
            <a:r>
              <a:rPr lang="en-US" sz="2000" b="0" i="0" dirty="0">
                <a:solidFill>
                  <a:srgbClr val="292929"/>
                </a:solidFill>
                <a:effectLst/>
                <a:latin typeface="Times New Roman" panose="02020603050405020304" pitchFamily="18" charset="0"/>
                <a:cs typeface="Times New Roman" panose="02020603050405020304" pitchFamily="18" charset="0"/>
              </a:rPr>
              <a:t>performs an aggregation and based on the aggregated value the second part, </a:t>
            </a:r>
            <a:r>
              <a:rPr lang="en-US" sz="2000" b="1" i="1" dirty="0">
                <a:solidFill>
                  <a:srgbClr val="292929"/>
                </a:solidFill>
                <a:effectLst/>
                <a:latin typeface="Times New Roman" panose="02020603050405020304" pitchFamily="18" charset="0"/>
                <a:cs typeface="Times New Roman" panose="02020603050405020304" pitchFamily="18" charset="0"/>
              </a:rPr>
              <a:t>f</a:t>
            </a:r>
            <a:r>
              <a:rPr lang="en-US" sz="2000" b="0" i="0" dirty="0">
                <a:solidFill>
                  <a:srgbClr val="292929"/>
                </a:solidFill>
                <a:effectLst/>
                <a:latin typeface="Times New Roman" panose="02020603050405020304" pitchFamily="18" charset="0"/>
                <a:cs typeface="Times New Roman" panose="02020603050405020304" pitchFamily="18" charset="0"/>
              </a:rPr>
              <a:t> makes a decision</a:t>
            </a:r>
            <a:r>
              <a:rPr lang="en-US" sz="2000" b="0" i="0" dirty="0" smtClean="0">
                <a:solidFill>
                  <a:srgbClr val="292929"/>
                </a:solidFill>
                <a:effectLst/>
                <a:latin typeface="Times New Roman" panose="02020603050405020304" pitchFamily="18" charset="0"/>
                <a:cs typeface="Times New Roman" panose="02020603050405020304" pitchFamily="18" charset="0"/>
              </a:rPr>
              <a:t>.</a:t>
            </a:r>
          </a:p>
          <a:p>
            <a:pPr algn="just"/>
            <a:r>
              <a:rPr lang="en-GB" sz="1800" dirty="0">
                <a:latin typeface="Times New Roman" panose="02020603050405020304" pitchFamily="18" charset="0"/>
                <a:cs typeface="Times New Roman" panose="02020603050405020304" pitchFamily="18" charset="0"/>
              </a:rPr>
              <a:t>The McCulloch-Pitts neural </a:t>
            </a:r>
            <a:r>
              <a:rPr lang="en-GB" sz="1800" dirty="0" smtClean="0">
                <a:latin typeface="Times New Roman" panose="02020603050405020304" pitchFamily="18" charset="0"/>
                <a:cs typeface="Times New Roman" panose="02020603050405020304" pitchFamily="18" charset="0"/>
              </a:rPr>
              <a:t>model has </a:t>
            </a:r>
            <a:r>
              <a:rPr lang="en-GB" sz="1800" dirty="0">
                <a:latin typeface="Times New Roman" panose="02020603050405020304" pitchFamily="18" charset="0"/>
                <a:cs typeface="Times New Roman" panose="02020603050405020304" pitchFamily="18" charset="0"/>
              </a:rPr>
              <a:t>only two types of inputs  </a:t>
            </a:r>
            <a:r>
              <a:rPr lang="en-GB" sz="1800" b="1" dirty="0">
                <a:latin typeface="Times New Roman" panose="02020603050405020304" pitchFamily="18" charset="0"/>
                <a:cs typeface="Times New Roman" panose="02020603050405020304" pitchFamily="18" charset="0"/>
              </a:rPr>
              <a:t>Excitatory and Inhibitory</a:t>
            </a:r>
            <a:r>
              <a:rPr lang="en-GB" sz="1800" b="1" dirty="0"/>
              <a:t>.</a:t>
            </a:r>
            <a:r>
              <a:rPr lang="en-GB" dirty="0"/>
              <a:t> </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92F466C-74EE-40D0-B50B-867CFB57253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C6B7319-FE09-4E31-BB5B-020CB2B512BF}"/>
              </a:ext>
            </a:extLst>
          </p:cNvPr>
          <p:cNvSpPr>
            <a:spLocks noGrp="1"/>
          </p:cNvSpPr>
          <p:nvPr>
            <p:ph type="sldNum" sz="quarter" idx="12"/>
          </p:nvPr>
        </p:nvSpPr>
        <p:spPr/>
        <p:txBody>
          <a:bodyPr/>
          <a:lstStyle/>
          <a:p>
            <a:fld id="{BB055922-87EB-483D-8474-2C9330A0D922}" type="slidenum">
              <a:rPr lang="en-US" smtClean="0"/>
              <a:t>65</a:t>
            </a:fld>
            <a:endParaRPr lang="en-US"/>
          </a:p>
        </p:txBody>
      </p:sp>
      <p:pic>
        <p:nvPicPr>
          <p:cNvPr id="1028" name="Picture 4" descr="Image for post">
            <a:extLst>
              <a:ext uri="{FF2B5EF4-FFF2-40B4-BE49-F238E27FC236}">
                <a16:creationId xmlns:a16="http://schemas.microsoft.com/office/drawing/2014/main" id="{C3DB9877-1504-4D31-A382-BA62F17CC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37112"/>
            <a:ext cx="3672408" cy="15715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49824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274638"/>
            <a:ext cx="6347048" cy="1143000"/>
          </a:xfrm>
        </p:spPr>
        <p:txBody>
          <a:bodyPr/>
          <a:lstStyle/>
          <a:p>
            <a:r>
              <a:rPr lang="en-US" dirty="0" err="1">
                <a:solidFill>
                  <a:srgbClr val="292929"/>
                </a:solidFill>
                <a:latin typeface="medium-content-serif-font"/>
              </a:rPr>
              <a:t>MuCulloch</a:t>
            </a:r>
            <a:r>
              <a:rPr lang="en-US" dirty="0">
                <a:solidFill>
                  <a:srgbClr val="292929"/>
                </a:solidFill>
                <a:latin typeface="medium-content-serif-font"/>
              </a:rPr>
              <a:t> &amp; Pitt Model</a:t>
            </a:r>
            <a:endParaRPr lang="en-GB" dirty="0"/>
          </a:p>
        </p:txBody>
      </p:sp>
      <p:sp>
        <p:nvSpPr>
          <p:cNvPr id="3" name="Content Placeholder 2"/>
          <p:cNvSpPr>
            <a:spLocks noGrp="1"/>
          </p:cNvSpPr>
          <p:nvPr>
            <p:ph idx="1"/>
          </p:nvPr>
        </p:nvSpPr>
        <p:spPr/>
        <p:txBody>
          <a:bodyPr>
            <a:noAutofit/>
          </a:bodyPr>
          <a:lstStyle/>
          <a:p>
            <a:pPr algn="just"/>
            <a:r>
              <a:rPr lang="en-GB" sz="2000" dirty="0"/>
              <a:t>The excitatory inputs have weights of positive magnitude and the inhibitory weights have weights of negative magnitude</a:t>
            </a:r>
            <a:r>
              <a:rPr lang="en-GB" sz="2000" dirty="0" smtClean="0"/>
              <a:t>.</a:t>
            </a:r>
          </a:p>
          <a:p>
            <a:pPr algn="just"/>
            <a:r>
              <a:rPr lang="en-GB" sz="2000" dirty="0" smtClean="0"/>
              <a:t>The </a:t>
            </a:r>
            <a:r>
              <a:rPr lang="en-GB" sz="2000" dirty="0"/>
              <a:t>inputs of the McCulloch-Pitts neuron could be either 0 or 1. </a:t>
            </a:r>
            <a:endParaRPr lang="en-GB" sz="2000" dirty="0" smtClean="0"/>
          </a:p>
          <a:p>
            <a:pPr algn="just"/>
            <a:r>
              <a:rPr lang="en-GB" sz="2000" dirty="0" smtClean="0"/>
              <a:t>It </a:t>
            </a:r>
            <a:r>
              <a:rPr lang="en-GB" sz="2000" dirty="0"/>
              <a:t>has a threshold function as an activation function. So, the output signal </a:t>
            </a:r>
            <a:r>
              <a:rPr lang="en-GB" sz="2000" i="1" dirty="0" err="1"/>
              <a:t>y</a:t>
            </a:r>
            <a:r>
              <a:rPr lang="en-GB" sz="2000" i="1" baseline="-25000" dirty="0" err="1"/>
              <a:t>out</a:t>
            </a:r>
            <a:r>
              <a:rPr lang="en-GB" sz="2000" dirty="0"/>
              <a:t> is 1 if the input </a:t>
            </a:r>
            <a:r>
              <a:rPr lang="en-GB" sz="2000" i="1" dirty="0" err="1"/>
              <a:t>y</a:t>
            </a:r>
            <a:r>
              <a:rPr lang="en-GB" sz="2000" i="1" baseline="-25000" dirty="0" err="1"/>
              <a:t>sum</a:t>
            </a:r>
            <a:r>
              <a:rPr lang="en-GB" sz="2000" dirty="0"/>
              <a:t> is greater than or equal to a given threshold value, else 0</a:t>
            </a:r>
            <a:r>
              <a:rPr lang="en-GB" sz="2000" dirty="0" smtClean="0"/>
              <a:t>.</a:t>
            </a:r>
          </a:p>
          <a:p>
            <a:pPr algn="just"/>
            <a:r>
              <a:rPr lang="en-GB" sz="2000" dirty="0" smtClean="0"/>
              <a:t> </a:t>
            </a:r>
            <a:r>
              <a:rPr lang="en-GB" sz="2000" dirty="0"/>
              <a:t>The diagrammatic representation of the model is as follows:</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66</a:t>
            </a:fld>
            <a:endParaRPr lang="en-US"/>
          </a:p>
        </p:txBody>
      </p:sp>
      <p:pic>
        <p:nvPicPr>
          <p:cNvPr id="6" name="Picture 5"/>
          <p:cNvPicPr>
            <a:picLocks noChangeAspect="1"/>
          </p:cNvPicPr>
          <p:nvPr/>
        </p:nvPicPr>
        <p:blipFill>
          <a:blip r:embed="rId2"/>
          <a:stretch>
            <a:fillRect/>
          </a:stretch>
        </p:blipFill>
        <p:spPr>
          <a:xfrm>
            <a:off x="2195736" y="4013596"/>
            <a:ext cx="3548180" cy="232887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35" y="26193"/>
            <a:ext cx="2211349" cy="1596499"/>
          </a:xfrm>
          <a:prstGeom prst="rect">
            <a:avLst/>
          </a:prstGeom>
        </p:spPr>
      </p:pic>
    </p:spTree>
    <p:extLst>
      <p:ext uri="{BB962C8B-B14F-4D97-AF65-F5344CB8AC3E}">
        <p14:creationId xmlns:p14="http://schemas.microsoft.com/office/powerpoint/2010/main" val="75940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808" y="274638"/>
            <a:ext cx="5842992" cy="1143000"/>
          </a:xfrm>
        </p:spPr>
        <p:txBody>
          <a:bodyPr>
            <a:normAutofit fontScale="90000"/>
          </a:bodyPr>
          <a:lstStyle/>
          <a:p>
            <a:r>
              <a:rPr lang="en-US" dirty="0" err="1">
                <a:solidFill>
                  <a:srgbClr val="292929"/>
                </a:solidFill>
                <a:latin typeface="medium-content-serif-font"/>
              </a:rPr>
              <a:t>MuCulloch</a:t>
            </a:r>
            <a:r>
              <a:rPr lang="en-US" dirty="0">
                <a:solidFill>
                  <a:srgbClr val="292929"/>
                </a:solidFill>
                <a:latin typeface="medium-content-serif-font"/>
              </a:rPr>
              <a:t> &amp; Pitt Model</a:t>
            </a:r>
            <a:endParaRPr lang="en-GB" dirty="0"/>
          </a:p>
        </p:txBody>
      </p:sp>
      <p:sp>
        <p:nvSpPr>
          <p:cNvPr id="3" name="Content Placeholder 2"/>
          <p:cNvSpPr>
            <a:spLocks noGrp="1"/>
          </p:cNvSpPr>
          <p:nvPr>
            <p:ph idx="1"/>
          </p:nvPr>
        </p:nvSpPr>
        <p:spPr>
          <a:xfrm>
            <a:off x="457200" y="1884489"/>
            <a:ext cx="8229600" cy="4708525"/>
          </a:xfrm>
        </p:spPr>
        <p:txBody>
          <a:bodyPr>
            <a:normAutofit fontScale="92500" lnSpcReduction="10000"/>
          </a:bodyPr>
          <a:lstStyle/>
          <a:p>
            <a:pPr marL="0" indent="0" algn="just">
              <a:buNone/>
            </a:pPr>
            <a:r>
              <a:rPr lang="en-GB" sz="1800" dirty="0" smtClean="0">
                <a:latin typeface="Times New Roman" panose="02020603050405020304" pitchFamily="18" charset="0"/>
                <a:cs typeface="Times New Roman" panose="02020603050405020304" pitchFamily="18" charset="0"/>
              </a:rPr>
              <a:t>McCulloch-Pitts </a:t>
            </a:r>
            <a:r>
              <a:rPr lang="en-GB" sz="1800" dirty="0">
                <a:latin typeface="Times New Roman" panose="02020603050405020304" pitchFamily="18" charset="0"/>
                <a:cs typeface="Times New Roman" panose="02020603050405020304" pitchFamily="18" charset="0"/>
              </a:rPr>
              <a:t>neurons can be used to design logical operations. For that purpose, the connection weights need to be correctly decided along with the threshold </a:t>
            </a:r>
            <a:r>
              <a:rPr lang="en-GB" sz="1800" dirty="0" smtClean="0">
                <a:latin typeface="Times New Roman" panose="02020603050405020304" pitchFamily="18" charset="0"/>
                <a:cs typeface="Times New Roman" panose="02020603050405020304" pitchFamily="18" charset="0"/>
              </a:rPr>
              <a:t>.</a:t>
            </a:r>
          </a:p>
          <a:p>
            <a:pPr marL="0" indent="0" algn="just">
              <a:buNone/>
            </a:pPr>
            <a:r>
              <a:rPr lang="en-GB" sz="1800" b="1" dirty="0" smtClean="0">
                <a:latin typeface="Times New Roman" panose="02020603050405020304" pitchFamily="18" charset="0"/>
                <a:cs typeface="Times New Roman" panose="02020603050405020304" pitchFamily="18" charset="0"/>
              </a:rPr>
              <a:t>Example:</a:t>
            </a:r>
          </a:p>
          <a:p>
            <a:pPr fontAlgn="base"/>
            <a:r>
              <a:rPr lang="en-GB" sz="1800" dirty="0">
                <a:latin typeface="Times New Roman" panose="02020603050405020304" pitchFamily="18" charset="0"/>
                <a:cs typeface="Times New Roman" panose="02020603050405020304" pitchFamily="18" charset="0"/>
              </a:rPr>
              <a:t>John carries an umbrella if it is sunny or if it is raining. There are four given situations. I need to decide when John will carry the umbrella. The situations are as follows:</a:t>
            </a:r>
          </a:p>
          <a:p>
            <a:pPr fontAlgn="base"/>
            <a:r>
              <a:rPr lang="en-GB" sz="1800" dirty="0">
                <a:latin typeface="Times New Roman" panose="02020603050405020304" pitchFamily="18" charset="0"/>
                <a:cs typeface="Times New Roman" panose="02020603050405020304" pitchFamily="18" charset="0"/>
              </a:rPr>
              <a:t>First scenario: It is not raining, nor it is sunny</a:t>
            </a:r>
          </a:p>
          <a:p>
            <a:pPr fontAlgn="base"/>
            <a:r>
              <a:rPr lang="en-GB" sz="1800" dirty="0">
                <a:latin typeface="Times New Roman" panose="02020603050405020304" pitchFamily="18" charset="0"/>
                <a:cs typeface="Times New Roman" panose="02020603050405020304" pitchFamily="18" charset="0"/>
              </a:rPr>
              <a:t>Second scenario: It is not raining, but it is sunny</a:t>
            </a:r>
          </a:p>
          <a:p>
            <a:pPr fontAlgn="base"/>
            <a:r>
              <a:rPr lang="en-GB" sz="1800" dirty="0">
                <a:latin typeface="Times New Roman" panose="02020603050405020304" pitchFamily="18" charset="0"/>
                <a:cs typeface="Times New Roman" panose="02020603050405020304" pitchFamily="18" charset="0"/>
              </a:rPr>
              <a:t>Third scenario: It is raining, and it is not sunny</a:t>
            </a:r>
          </a:p>
          <a:p>
            <a:pPr fontAlgn="base"/>
            <a:r>
              <a:rPr lang="en-GB" sz="1800" dirty="0">
                <a:latin typeface="Times New Roman" panose="02020603050405020304" pitchFamily="18" charset="0"/>
                <a:cs typeface="Times New Roman" panose="02020603050405020304" pitchFamily="18" charset="0"/>
              </a:rPr>
              <a:t>Fourth scenario: It is raining as well as it is </a:t>
            </a:r>
            <a:r>
              <a:rPr lang="en-GB" sz="1800" dirty="0" smtClean="0">
                <a:latin typeface="Times New Roman" panose="02020603050405020304" pitchFamily="18" charset="0"/>
                <a:cs typeface="Times New Roman" panose="02020603050405020304" pitchFamily="18" charset="0"/>
              </a:rPr>
              <a:t>sunny</a:t>
            </a:r>
          </a:p>
          <a:p>
            <a:pPr marL="0" indent="0" fontAlgn="base">
              <a:buNone/>
            </a:pPr>
            <a:endParaRPr lang="en-GB" sz="1800" dirty="0">
              <a:latin typeface="Times New Roman" panose="02020603050405020304" pitchFamily="18" charset="0"/>
              <a:cs typeface="Times New Roman" panose="02020603050405020304" pitchFamily="18" charset="0"/>
            </a:endParaRPr>
          </a:p>
          <a:p>
            <a:pPr marL="0" indent="0" fontAlgn="base">
              <a:buNone/>
            </a:pPr>
            <a:r>
              <a:rPr lang="en-GB" sz="2600" dirty="0">
                <a:latin typeface="Times New Roman" panose="02020603050405020304" pitchFamily="18" charset="0"/>
                <a:cs typeface="Times New Roman" panose="02020603050405020304" pitchFamily="18" charset="0"/>
              </a:rPr>
              <a:t>To analyse the situations using the McCulloch-Pitts neural model, I can consider the  input signals as follows:</a:t>
            </a:r>
          </a:p>
          <a:p>
            <a:pPr fontAlgn="base"/>
            <a:r>
              <a:rPr lang="en-GB" sz="2600" dirty="0">
                <a:latin typeface="Times New Roman" panose="02020603050405020304" pitchFamily="18" charset="0"/>
                <a:cs typeface="Times New Roman" panose="02020603050405020304" pitchFamily="18" charset="0"/>
              </a:rPr>
              <a:t>X</a:t>
            </a:r>
            <a:r>
              <a:rPr lang="en-GB" sz="2600" baseline="-25000" dirty="0">
                <a:latin typeface="Times New Roman" panose="02020603050405020304" pitchFamily="18" charset="0"/>
                <a:cs typeface="Times New Roman" panose="02020603050405020304" pitchFamily="18" charset="0"/>
              </a:rPr>
              <a:t>1</a:t>
            </a:r>
            <a:r>
              <a:rPr lang="en-GB" sz="2600" dirty="0">
                <a:latin typeface="Times New Roman" panose="02020603050405020304" pitchFamily="18" charset="0"/>
                <a:cs typeface="Times New Roman" panose="02020603050405020304" pitchFamily="18" charset="0"/>
              </a:rPr>
              <a:t>: Is it raining?</a:t>
            </a:r>
          </a:p>
          <a:p>
            <a:pPr fontAlgn="base"/>
            <a:r>
              <a:rPr lang="en-GB" sz="2600" dirty="0">
                <a:latin typeface="Times New Roman" panose="02020603050405020304" pitchFamily="18" charset="0"/>
                <a:cs typeface="Times New Roman" panose="02020603050405020304" pitchFamily="18" charset="0"/>
              </a:rPr>
              <a:t>X</a:t>
            </a:r>
            <a:r>
              <a:rPr lang="en-GB" sz="2600" baseline="-25000" dirty="0">
                <a:latin typeface="Times New Roman" panose="02020603050405020304" pitchFamily="18" charset="0"/>
                <a:cs typeface="Times New Roman" panose="02020603050405020304" pitchFamily="18" charset="0"/>
              </a:rPr>
              <a:t>2</a:t>
            </a:r>
            <a:r>
              <a:rPr lang="en-GB" sz="2600" dirty="0">
                <a:latin typeface="Times New Roman" panose="02020603050405020304" pitchFamily="18" charset="0"/>
                <a:cs typeface="Times New Roman" panose="02020603050405020304" pitchFamily="18" charset="0"/>
              </a:rPr>
              <a:t> : Is it sunny?</a:t>
            </a:r>
          </a:p>
          <a:p>
            <a:pPr marL="0" indent="0" algn="just">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04398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792" y="274638"/>
            <a:ext cx="5987008" cy="1143000"/>
          </a:xfrm>
        </p:spPr>
        <p:txBody>
          <a:bodyPr>
            <a:normAutofit/>
          </a:bodyPr>
          <a:lstStyle/>
          <a:p>
            <a:r>
              <a:rPr lang="en-US" sz="3600" dirty="0" err="1">
                <a:solidFill>
                  <a:srgbClr val="292929"/>
                </a:solidFill>
                <a:latin typeface="medium-content-serif-font"/>
              </a:rPr>
              <a:t>MuCulloch</a:t>
            </a:r>
            <a:r>
              <a:rPr lang="en-US" sz="3600" dirty="0">
                <a:solidFill>
                  <a:srgbClr val="292929"/>
                </a:solidFill>
                <a:latin typeface="medium-content-serif-font"/>
              </a:rPr>
              <a:t> &amp; Pitt Model</a:t>
            </a:r>
            <a:endParaRPr lang="en-GB" sz="3600" dirty="0"/>
          </a:p>
        </p:txBody>
      </p:sp>
      <p:sp>
        <p:nvSpPr>
          <p:cNvPr id="3" name="Content Placeholder 2"/>
          <p:cNvSpPr>
            <a:spLocks noGrp="1"/>
          </p:cNvSpPr>
          <p:nvPr>
            <p:ph idx="1"/>
          </p:nvPr>
        </p:nvSpPr>
        <p:spPr>
          <a:xfrm>
            <a:off x="457200" y="1860304"/>
            <a:ext cx="8229600" cy="4525963"/>
          </a:xfrm>
        </p:spPr>
        <p:txBody>
          <a:bodyPr/>
          <a:lstStyle/>
          <a:p>
            <a:r>
              <a:rPr lang="en-GB" sz="2000" dirty="0">
                <a:latin typeface="Times New Roman" panose="02020603050405020304" pitchFamily="18" charset="0"/>
                <a:cs typeface="Times New Roman" panose="02020603050405020304" pitchFamily="18" charset="0"/>
              </a:rPr>
              <a:t>So, the value of both scenarios can be either 0 or 1. We can use the value of both weights X</a:t>
            </a:r>
            <a:r>
              <a:rPr lang="en-GB" sz="2000" baseline="-25000" dirty="0">
                <a:latin typeface="Times New Roman" panose="02020603050405020304" pitchFamily="18" charset="0"/>
                <a:cs typeface="Times New Roman" panose="02020603050405020304" pitchFamily="18" charset="0"/>
              </a:rPr>
              <a:t>1</a:t>
            </a:r>
            <a:r>
              <a:rPr lang="en-GB" sz="2000" dirty="0">
                <a:latin typeface="Times New Roman" panose="02020603050405020304" pitchFamily="18" charset="0"/>
                <a:cs typeface="Times New Roman" panose="02020603050405020304" pitchFamily="18" charset="0"/>
              </a:rPr>
              <a:t> and X</a:t>
            </a:r>
            <a:r>
              <a:rPr lang="en-GB" sz="2000" baseline="-25000" dirty="0">
                <a:latin typeface="Times New Roman" panose="02020603050405020304" pitchFamily="18" charset="0"/>
                <a:cs typeface="Times New Roman" panose="02020603050405020304" pitchFamily="18" charset="0"/>
              </a:rPr>
              <a:t>2 </a:t>
            </a:r>
            <a:r>
              <a:rPr lang="en-GB" sz="2000" dirty="0">
                <a:latin typeface="Times New Roman" panose="02020603050405020304" pitchFamily="18" charset="0"/>
                <a:cs typeface="Times New Roman" panose="02020603050405020304" pitchFamily="18" charset="0"/>
              </a:rPr>
              <a:t>as 1 and a threshold function as 1. So, the </a:t>
            </a:r>
            <a:r>
              <a:rPr lang="en-GB" sz="2000" dirty="0" smtClean="0">
                <a:latin typeface="Times New Roman" panose="02020603050405020304" pitchFamily="18" charset="0"/>
                <a:cs typeface="Times New Roman" panose="02020603050405020304" pitchFamily="18" charset="0"/>
              </a:rPr>
              <a:t>neural network </a:t>
            </a:r>
            <a:r>
              <a:rPr lang="en-GB" sz="2000" dirty="0">
                <a:latin typeface="Times New Roman" panose="02020603050405020304" pitchFamily="18" charset="0"/>
                <a:cs typeface="Times New Roman" panose="02020603050405020304" pitchFamily="18" charset="0"/>
              </a:rPr>
              <a:t>model will look like</a:t>
            </a:r>
            <a:r>
              <a:rPr lang="en-GB" dirty="0"/>
              <a:t>:</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68</a:t>
            </a:fld>
            <a:endParaRPr lang="en-US"/>
          </a:p>
        </p:txBody>
      </p:sp>
      <p:pic>
        <p:nvPicPr>
          <p:cNvPr id="6" name="Picture 5"/>
          <p:cNvPicPr>
            <a:picLocks noChangeAspect="1"/>
          </p:cNvPicPr>
          <p:nvPr/>
        </p:nvPicPr>
        <p:blipFill>
          <a:blip r:embed="rId2"/>
          <a:stretch>
            <a:fillRect/>
          </a:stretch>
        </p:blipFill>
        <p:spPr>
          <a:xfrm>
            <a:off x="1259632" y="3356992"/>
            <a:ext cx="5715000" cy="250507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0732211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808" y="274638"/>
            <a:ext cx="5842992" cy="850106"/>
          </a:xfrm>
        </p:spPr>
        <p:txBody>
          <a:bodyPr>
            <a:normAutofit/>
          </a:bodyPr>
          <a:lstStyle/>
          <a:p>
            <a:r>
              <a:rPr lang="en-US" sz="3600" dirty="0" err="1">
                <a:solidFill>
                  <a:srgbClr val="292929"/>
                </a:solidFill>
                <a:latin typeface="medium-content-serif-font"/>
              </a:rPr>
              <a:t>MuCulloch</a:t>
            </a:r>
            <a:r>
              <a:rPr lang="en-US" sz="3600" dirty="0">
                <a:solidFill>
                  <a:srgbClr val="292929"/>
                </a:solidFill>
                <a:latin typeface="medium-content-serif-font"/>
              </a:rPr>
              <a:t> &amp; Pitt Model</a:t>
            </a:r>
            <a:endParaRPr lang="en-GB" sz="3600" dirty="0"/>
          </a:p>
        </p:txBody>
      </p:sp>
      <p:sp>
        <p:nvSpPr>
          <p:cNvPr id="3" name="Content Placeholder 2"/>
          <p:cNvSpPr>
            <a:spLocks noGrp="1"/>
          </p:cNvSpPr>
          <p:nvPr>
            <p:ph idx="1"/>
          </p:nvPr>
        </p:nvSpPr>
        <p:spPr/>
        <p:txBody>
          <a:bodyPr/>
          <a:lstStyle/>
          <a:p>
            <a:r>
              <a:rPr lang="en-GB" sz="2800" b="1" dirty="0"/>
              <a:t>Truth Table for this case will be: </a:t>
            </a:r>
            <a:endParaRPr lang="en-GB" sz="2800" b="1" dirty="0" smtClean="0"/>
          </a:p>
          <a:p>
            <a:pPr marL="0" indent="0">
              <a:buNone/>
            </a:pPr>
            <a:endParaRPr lang="en-GB" sz="2800" b="1" dirty="0" smtClean="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69</a:t>
            </a:fld>
            <a:endParaRPr lang="en-US"/>
          </a:p>
        </p:txBody>
      </p:sp>
      <p:graphicFrame>
        <p:nvGraphicFramePr>
          <p:cNvPr id="6" name="Table 5"/>
          <p:cNvGraphicFramePr>
            <a:graphicFrameLocks noGrp="1"/>
          </p:cNvGraphicFramePr>
          <p:nvPr>
            <p:extLst/>
          </p:nvPr>
        </p:nvGraphicFramePr>
        <p:xfrm>
          <a:off x="899592" y="2420888"/>
          <a:ext cx="6995120" cy="3157092"/>
        </p:xfrm>
        <a:graphic>
          <a:graphicData uri="http://schemas.openxmlformats.org/drawingml/2006/table">
            <a:tbl>
              <a:tblPr/>
              <a:tblGrid>
                <a:gridCol w="1399024">
                  <a:extLst>
                    <a:ext uri="{9D8B030D-6E8A-4147-A177-3AD203B41FA5}">
                      <a16:colId xmlns:a16="http://schemas.microsoft.com/office/drawing/2014/main" val="1008654294"/>
                    </a:ext>
                  </a:extLst>
                </a:gridCol>
                <a:gridCol w="1399024">
                  <a:extLst>
                    <a:ext uri="{9D8B030D-6E8A-4147-A177-3AD203B41FA5}">
                      <a16:colId xmlns:a16="http://schemas.microsoft.com/office/drawing/2014/main" val="917175574"/>
                    </a:ext>
                  </a:extLst>
                </a:gridCol>
                <a:gridCol w="1399024">
                  <a:extLst>
                    <a:ext uri="{9D8B030D-6E8A-4147-A177-3AD203B41FA5}">
                      <a16:colId xmlns:a16="http://schemas.microsoft.com/office/drawing/2014/main" val="3288387105"/>
                    </a:ext>
                  </a:extLst>
                </a:gridCol>
                <a:gridCol w="1399024">
                  <a:extLst>
                    <a:ext uri="{9D8B030D-6E8A-4147-A177-3AD203B41FA5}">
                      <a16:colId xmlns:a16="http://schemas.microsoft.com/office/drawing/2014/main" val="2587220997"/>
                    </a:ext>
                  </a:extLst>
                </a:gridCol>
                <a:gridCol w="1399024">
                  <a:extLst>
                    <a:ext uri="{9D8B030D-6E8A-4147-A177-3AD203B41FA5}">
                      <a16:colId xmlns:a16="http://schemas.microsoft.com/office/drawing/2014/main" val="1786447091"/>
                    </a:ext>
                  </a:extLst>
                </a:gridCol>
              </a:tblGrid>
              <a:tr h="573812">
                <a:tc>
                  <a:txBody>
                    <a:bodyPr/>
                    <a:lstStyle/>
                    <a:p>
                      <a:pPr algn="ctr" fontAlgn="base"/>
                      <a:r>
                        <a:rPr lang="en-GB" sz="1600" b="1" dirty="0">
                          <a:effectLst/>
                          <a:latin typeface="Times New Roman" panose="02020603050405020304" pitchFamily="18" charset="0"/>
                          <a:cs typeface="Times New Roman" panose="02020603050405020304" pitchFamily="18" charset="0"/>
                        </a:rPr>
                        <a:t>Situation</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x</a:t>
                      </a:r>
                      <a:r>
                        <a:rPr lang="en-GB" sz="1600" b="1" baseline="-25000" dirty="0">
                          <a:effectLst/>
                          <a:latin typeface="Times New Roman" panose="02020603050405020304" pitchFamily="18" charset="0"/>
                          <a:cs typeface="Times New Roman" panose="02020603050405020304" pitchFamily="18" charset="0"/>
                        </a:rPr>
                        <a:t>1</a:t>
                      </a:r>
                      <a:endParaRPr lang="en-GB" sz="1600" b="1" dirty="0">
                        <a:effectLst/>
                        <a:latin typeface="Times New Roman" panose="02020603050405020304" pitchFamily="18" charset="0"/>
                        <a:cs typeface="Times New Roman" panose="02020603050405020304" pitchFamily="18" charset="0"/>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a:effectLst/>
                          <a:latin typeface="Times New Roman" panose="02020603050405020304" pitchFamily="18" charset="0"/>
                          <a:cs typeface="Times New Roman" panose="02020603050405020304" pitchFamily="18" charset="0"/>
                        </a:rPr>
                        <a:t>x</a:t>
                      </a:r>
                      <a:r>
                        <a:rPr lang="en-GB" sz="1600" b="1" baseline="-25000">
                          <a:effectLst/>
                          <a:latin typeface="Times New Roman" panose="02020603050405020304" pitchFamily="18" charset="0"/>
                          <a:cs typeface="Times New Roman" panose="02020603050405020304" pitchFamily="18" charset="0"/>
                        </a:rPr>
                        <a:t>2</a:t>
                      </a:r>
                      <a:endParaRPr lang="en-GB" sz="1600" b="1">
                        <a:effectLst/>
                        <a:latin typeface="Times New Roman" panose="02020603050405020304" pitchFamily="18" charset="0"/>
                        <a:cs typeface="Times New Roman" panose="02020603050405020304" pitchFamily="18" charset="0"/>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a:effectLst/>
                          <a:latin typeface="Times New Roman" panose="02020603050405020304" pitchFamily="18" charset="0"/>
                          <a:cs typeface="Times New Roman" panose="02020603050405020304" pitchFamily="18" charset="0"/>
                        </a:rPr>
                        <a:t>y</a:t>
                      </a:r>
                      <a:r>
                        <a:rPr lang="en-GB" sz="1600" b="1" baseline="-25000">
                          <a:effectLst/>
                          <a:latin typeface="Times New Roman" panose="02020603050405020304" pitchFamily="18" charset="0"/>
                          <a:cs typeface="Times New Roman" panose="02020603050405020304" pitchFamily="18" charset="0"/>
                        </a:rPr>
                        <a:t>sum</a:t>
                      </a:r>
                      <a:endParaRPr lang="en-GB" sz="1600" b="1">
                        <a:effectLst/>
                        <a:latin typeface="Times New Roman" panose="02020603050405020304" pitchFamily="18" charset="0"/>
                        <a:cs typeface="Times New Roman" panose="02020603050405020304" pitchFamily="18" charset="0"/>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a:effectLst/>
                          <a:latin typeface="Times New Roman" panose="02020603050405020304" pitchFamily="18" charset="0"/>
                          <a:cs typeface="Times New Roman" panose="02020603050405020304" pitchFamily="18" charset="0"/>
                        </a:rPr>
                        <a:t>y</a:t>
                      </a:r>
                      <a:r>
                        <a:rPr lang="en-GB" sz="1600" b="1" baseline="-25000">
                          <a:effectLst/>
                          <a:latin typeface="Times New Roman" panose="02020603050405020304" pitchFamily="18" charset="0"/>
                          <a:cs typeface="Times New Roman" panose="02020603050405020304" pitchFamily="18" charset="0"/>
                        </a:rPr>
                        <a:t>out</a:t>
                      </a:r>
                      <a:endParaRPr lang="en-GB" sz="1600" b="1">
                        <a:effectLst/>
                        <a:latin typeface="Times New Roman" panose="02020603050405020304" pitchFamily="18" charset="0"/>
                        <a:cs typeface="Times New Roman" panose="02020603050405020304" pitchFamily="18" charset="0"/>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15434664"/>
                  </a:ext>
                </a:extLst>
              </a:tr>
              <a:tr h="645820">
                <a:tc>
                  <a:txBody>
                    <a:bodyPr/>
                    <a:lstStyle/>
                    <a:p>
                      <a:pPr algn="ctr" fontAlgn="base"/>
                      <a:r>
                        <a:rPr lang="en-GB" sz="1600" b="1" dirty="0">
                          <a:effectLst/>
                          <a:latin typeface="Times New Roman" panose="02020603050405020304" pitchFamily="18" charset="0"/>
                          <a:cs typeface="Times New Roman" panose="02020603050405020304" pitchFamily="18" charset="0"/>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0</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0</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a:effectLst/>
                          <a:latin typeface="Times New Roman" panose="02020603050405020304" pitchFamily="18" charset="0"/>
                          <a:cs typeface="Times New Roman" panose="02020603050405020304" pitchFamily="18" charset="0"/>
                        </a:rPr>
                        <a:t>0</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a:effectLst/>
                          <a:latin typeface="Times New Roman" panose="02020603050405020304" pitchFamily="18" charset="0"/>
                          <a:cs typeface="Times New Roman" panose="02020603050405020304" pitchFamily="18" charset="0"/>
                        </a:rPr>
                        <a:t>0</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434589581"/>
                  </a:ext>
                </a:extLst>
              </a:tr>
              <a:tr h="645820">
                <a:tc>
                  <a:txBody>
                    <a:bodyPr/>
                    <a:lstStyle/>
                    <a:p>
                      <a:pPr algn="ctr" fontAlgn="base"/>
                      <a:r>
                        <a:rPr lang="en-GB" sz="1600" b="1" dirty="0">
                          <a:effectLst/>
                          <a:latin typeface="Times New Roman" panose="02020603050405020304" pitchFamily="18" charset="0"/>
                          <a:cs typeface="Times New Roman" panose="02020603050405020304" pitchFamily="18" charset="0"/>
                        </a:rPr>
                        <a:t>2</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a:effectLst/>
                          <a:latin typeface="Times New Roman" panose="02020603050405020304" pitchFamily="18" charset="0"/>
                          <a:cs typeface="Times New Roman" panose="02020603050405020304" pitchFamily="18" charset="0"/>
                        </a:rPr>
                        <a:t>0</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312921956"/>
                  </a:ext>
                </a:extLst>
              </a:tr>
              <a:tr h="645820">
                <a:tc>
                  <a:txBody>
                    <a:bodyPr/>
                    <a:lstStyle/>
                    <a:p>
                      <a:pPr algn="ctr" fontAlgn="base"/>
                      <a:r>
                        <a:rPr lang="en-GB" sz="1600" b="1" dirty="0">
                          <a:effectLst/>
                          <a:latin typeface="Times New Roman" panose="02020603050405020304" pitchFamily="18" charset="0"/>
                          <a:cs typeface="Times New Roman" panose="02020603050405020304" pitchFamily="18" charset="0"/>
                        </a:rPr>
                        <a:t>3</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a:effectLst/>
                          <a:latin typeface="Times New Roman" panose="02020603050405020304" pitchFamily="18" charset="0"/>
                          <a:cs typeface="Times New Roman" panose="02020603050405020304" pitchFamily="18" charset="0"/>
                        </a:rPr>
                        <a:t>0</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a:effectLst/>
                          <a:latin typeface="Times New Roman" panose="02020603050405020304" pitchFamily="18" charset="0"/>
                          <a:cs typeface="Times New Roman" panose="02020603050405020304" pitchFamily="18" charset="0"/>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724913515"/>
                  </a:ext>
                </a:extLst>
              </a:tr>
              <a:tr h="645820">
                <a:tc>
                  <a:txBody>
                    <a:bodyPr/>
                    <a:lstStyle/>
                    <a:p>
                      <a:pPr algn="ctr" fontAlgn="base"/>
                      <a:r>
                        <a:rPr lang="en-GB" sz="1600" b="1">
                          <a:effectLst/>
                          <a:latin typeface="Times New Roman" panose="02020603050405020304" pitchFamily="18" charset="0"/>
                          <a:cs typeface="Times New Roman" panose="02020603050405020304" pitchFamily="18" charset="0"/>
                        </a:rPr>
                        <a:t>4</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2</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GB" sz="1600" b="1" dirty="0">
                          <a:effectLst/>
                          <a:latin typeface="Times New Roman" panose="02020603050405020304" pitchFamily="18" charset="0"/>
                          <a:cs typeface="Times New Roman" panose="02020603050405020304" pitchFamily="18" charset="0"/>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85106593"/>
                  </a:ext>
                </a:extLst>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48057"/>
            <a:ext cx="2211349" cy="1596499"/>
          </a:xfrm>
          <a:prstGeom prst="rect">
            <a:avLst/>
          </a:prstGeom>
        </p:spPr>
      </p:pic>
    </p:spTree>
    <p:extLst>
      <p:ext uri="{BB962C8B-B14F-4D97-AF65-F5344CB8AC3E}">
        <p14:creationId xmlns:p14="http://schemas.microsoft.com/office/powerpoint/2010/main" val="288750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CF11-0A2D-4567-A2E8-21E27105A327}"/>
              </a:ext>
            </a:extLst>
          </p:cNvPr>
          <p:cNvSpPr>
            <a:spLocks noGrp="1"/>
          </p:cNvSpPr>
          <p:nvPr>
            <p:ph type="title"/>
          </p:nvPr>
        </p:nvSpPr>
        <p:spPr>
          <a:xfrm>
            <a:off x="1979712" y="336811"/>
            <a:ext cx="6480720" cy="1268670"/>
          </a:xfrm>
        </p:spPr>
        <p:txBody>
          <a:bodyPr>
            <a:noAutofit/>
          </a:bodyPr>
          <a:lstStyle/>
          <a:p>
            <a:r>
              <a:rPr lang="en-IN" sz="3200" b="1" dirty="0" smtClean="0">
                <a:latin typeface="Times New Roman" pitchFamily="18" charset="0"/>
                <a:cs typeface="Times New Roman" pitchFamily="18" charset="0"/>
              </a:rPr>
              <a:t>	Important Characteristics of Computing</a:t>
            </a:r>
            <a:endParaRPr lang="en-IN" sz="32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EAADE721-C668-4C8E-8C5C-EC53D4C8CA14}"/>
              </a:ext>
            </a:extLst>
          </p:cNvPr>
          <p:cNvSpPr>
            <a:spLocks noGrp="1"/>
          </p:cNvSpPr>
          <p:nvPr>
            <p:ph idx="1"/>
          </p:nvPr>
        </p:nvSpPr>
        <p:spPr>
          <a:xfrm>
            <a:off x="717610" y="2213302"/>
            <a:ext cx="8102862" cy="3993307"/>
          </a:xfrm>
        </p:spPr>
        <p:txBody>
          <a:bodyPr>
            <a:noAutofit/>
          </a:bodyPr>
          <a:lstStyle/>
          <a:p>
            <a:pPr marL="514350" indent="-514350" algn="just">
              <a:buAutoNum type="arabicPeriod"/>
            </a:pPr>
            <a:r>
              <a:rPr lang="en-US" sz="2800" dirty="0" smtClean="0"/>
              <a:t>Should </a:t>
            </a:r>
            <a:r>
              <a:rPr lang="en-US" sz="2800" dirty="0"/>
              <a:t>provide precise solution. </a:t>
            </a:r>
            <a:endParaRPr lang="en-US" sz="2800" dirty="0" smtClean="0"/>
          </a:p>
          <a:p>
            <a:pPr marL="514350" indent="-514350" algn="just">
              <a:buAutoNum type="arabicPeriod"/>
            </a:pPr>
            <a:r>
              <a:rPr lang="en-US" sz="2800" dirty="0" smtClean="0"/>
              <a:t>Control </a:t>
            </a:r>
            <a:r>
              <a:rPr lang="en-US" sz="2800" dirty="0"/>
              <a:t>action should be unambiguous and </a:t>
            </a:r>
            <a:r>
              <a:rPr lang="en-US" sz="2800" dirty="0" smtClean="0"/>
              <a:t>accurate.</a:t>
            </a:r>
          </a:p>
          <a:p>
            <a:pPr marL="514350" indent="-514350" algn="just">
              <a:buAutoNum type="arabicPeriod"/>
            </a:pPr>
            <a:r>
              <a:rPr lang="en-US" sz="2800" dirty="0" smtClean="0"/>
              <a:t>Suitable </a:t>
            </a:r>
            <a:r>
              <a:rPr lang="en-US" sz="2800" dirty="0"/>
              <a:t>for problem, which is easy to model mathematically</a:t>
            </a:r>
            <a:endParaRPr lang="en-IN" sz="2800" dirty="0"/>
          </a:p>
        </p:txBody>
      </p:sp>
      <p:sp>
        <p:nvSpPr>
          <p:cNvPr id="4" name="Footer Placeholder 3">
            <a:extLst>
              <a:ext uri="{FF2B5EF4-FFF2-40B4-BE49-F238E27FC236}">
                <a16:creationId xmlns:a16="http://schemas.microsoft.com/office/drawing/2014/main" id="{01D19C6F-DF43-4994-BEAC-00F3096A25ED}"/>
              </a:ext>
            </a:extLst>
          </p:cNvPr>
          <p:cNvSpPr>
            <a:spLocks noGrp="1"/>
          </p:cNvSpPr>
          <p:nvPr>
            <p:ph type="ftr" sz="quarter" idx="11"/>
          </p:nvPr>
        </p:nvSpPr>
        <p:spPr>
          <a:xfrm>
            <a:off x="3124200" y="6356350"/>
            <a:ext cx="3320008"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437F892-6834-4C8E-8A74-5E7A0DD0BFFC}"/>
              </a:ext>
            </a:extLst>
          </p:cNvPr>
          <p:cNvSpPr>
            <a:spLocks noGrp="1"/>
          </p:cNvSpPr>
          <p:nvPr>
            <p:ph type="sldNum" sz="quarter" idx="12"/>
          </p:nvPr>
        </p:nvSpPr>
        <p:spPr/>
        <p:txBody>
          <a:bodyPr/>
          <a:lstStyle/>
          <a:p>
            <a:fld id="{BB055922-87EB-483D-8474-2C9330A0D922}" type="slidenum">
              <a:rPr lang="en-US" smtClean="0"/>
              <a:t>7</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60898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5121"/>
            <a:ext cx="8229600" cy="523559"/>
          </a:xfrm>
        </p:spPr>
        <p:txBody>
          <a:bodyPr>
            <a:normAutofit fontScale="90000"/>
          </a:bodyPr>
          <a:lstStyle/>
          <a:p>
            <a:r>
              <a:rPr lang="en-GB" dirty="0" smtClean="0"/>
              <a:t>Example 2</a:t>
            </a:r>
            <a:endParaRPr lang="en-GB" dirty="0"/>
          </a:p>
        </p:txBody>
      </p:sp>
      <p:sp>
        <p:nvSpPr>
          <p:cNvPr id="3" name="Content Placeholder 2"/>
          <p:cNvSpPr>
            <a:spLocks noGrp="1"/>
          </p:cNvSpPr>
          <p:nvPr>
            <p:ph idx="1"/>
          </p:nvPr>
        </p:nvSpPr>
        <p:spPr>
          <a:xfrm>
            <a:off x="457200" y="690506"/>
            <a:ext cx="8686800" cy="5665844"/>
          </a:xfrm>
        </p:spPr>
        <p:txBody>
          <a:bodyPr>
            <a:normAutofit/>
          </a:bodyPr>
          <a:lstStyle/>
          <a:p>
            <a:pPr marL="0" indent="0">
              <a:buNone/>
            </a:pPr>
            <a:r>
              <a:rPr lang="en-GB" sz="1600" dirty="0" smtClean="0">
                <a:latin typeface="Times New Roman" panose="02020603050405020304" pitchFamily="18" charset="0"/>
                <a:cs typeface="Times New Roman" panose="02020603050405020304" pitchFamily="18" charset="0"/>
              </a:rPr>
              <a:t>A </a:t>
            </a:r>
            <a:r>
              <a:rPr lang="en-GB" sz="1600" dirty="0">
                <a:latin typeface="Times New Roman" panose="02020603050405020304" pitchFamily="18" charset="0"/>
                <a:cs typeface="Times New Roman" panose="02020603050405020304" pitchFamily="18" charset="0"/>
              </a:rPr>
              <a:t>bank wants to decide if it can sanction a loan or not. There are 2 parameters to decide- Salary and Credit Score. So there can be 4 scenarios to assess-</a:t>
            </a:r>
          </a:p>
          <a:p>
            <a:pPr marL="0" indent="0">
              <a:buNone/>
            </a:pPr>
            <a:r>
              <a:rPr lang="en-GB" sz="1600" dirty="0" smtClean="0">
                <a:latin typeface="Times New Roman" panose="02020603050405020304" pitchFamily="18" charset="0"/>
                <a:cs typeface="Times New Roman" panose="02020603050405020304" pitchFamily="18" charset="0"/>
              </a:rPr>
              <a:t>(i) High </a:t>
            </a:r>
            <a:r>
              <a:rPr lang="en-GB" sz="1600" dirty="0">
                <a:latin typeface="Times New Roman" panose="02020603050405020304" pitchFamily="18" charset="0"/>
                <a:cs typeface="Times New Roman" panose="02020603050405020304" pitchFamily="18" charset="0"/>
              </a:rPr>
              <a:t>Salary and Good Credit </a:t>
            </a:r>
            <a:r>
              <a:rPr lang="en-GB" sz="1600" dirty="0" smtClean="0">
                <a:latin typeface="Times New Roman" panose="02020603050405020304" pitchFamily="18" charset="0"/>
                <a:cs typeface="Times New Roman" panose="02020603050405020304" pitchFamily="18" charset="0"/>
              </a:rPr>
              <a:t>Score   (ii) High </a:t>
            </a:r>
            <a:r>
              <a:rPr lang="en-GB" sz="1600" dirty="0">
                <a:latin typeface="Times New Roman" panose="02020603050405020304" pitchFamily="18" charset="0"/>
                <a:cs typeface="Times New Roman" panose="02020603050405020304" pitchFamily="18" charset="0"/>
              </a:rPr>
              <a:t>Salary and Bad Credit Score</a:t>
            </a:r>
          </a:p>
          <a:p>
            <a:pPr marL="0" indent="0">
              <a:buNone/>
            </a:pPr>
            <a:r>
              <a:rPr lang="en-GB" sz="1600" dirty="0" smtClean="0">
                <a:latin typeface="Times New Roman" panose="02020603050405020304" pitchFamily="18" charset="0"/>
                <a:cs typeface="Times New Roman" panose="02020603050405020304" pitchFamily="18" charset="0"/>
              </a:rPr>
              <a:t>(iii) Low </a:t>
            </a:r>
            <a:r>
              <a:rPr lang="en-GB" sz="1600" dirty="0">
                <a:latin typeface="Times New Roman" panose="02020603050405020304" pitchFamily="18" charset="0"/>
                <a:cs typeface="Times New Roman" panose="02020603050405020304" pitchFamily="18" charset="0"/>
              </a:rPr>
              <a:t>Salary and Good Credit </a:t>
            </a:r>
            <a:r>
              <a:rPr lang="en-GB" sz="1600" dirty="0" smtClean="0">
                <a:latin typeface="Times New Roman" panose="02020603050405020304" pitchFamily="18" charset="0"/>
                <a:cs typeface="Times New Roman" panose="02020603050405020304" pitchFamily="18" charset="0"/>
              </a:rPr>
              <a:t>Score  (iv) Low </a:t>
            </a:r>
            <a:r>
              <a:rPr lang="en-GB" sz="1600" dirty="0">
                <a:latin typeface="Times New Roman" panose="02020603050405020304" pitchFamily="18" charset="0"/>
                <a:cs typeface="Times New Roman" panose="02020603050405020304" pitchFamily="18" charset="0"/>
              </a:rPr>
              <a:t>Salary and Bad Credit </a:t>
            </a:r>
            <a:r>
              <a:rPr lang="en-GB" sz="1600" dirty="0" smtClean="0">
                <a:latin typeface="Times New Roman" panose="02020603050405020304" pitchFamily="18" charset="0"/>
                <a:cs typeface="Times New Roman" panose="02020603050405020304" pitchFamily="18" charset="0"/>
              </a:rPr>
              <a:t>Score</a:t>
            </a:r>
          </a:p>
          <a:p>
            <a:pPr marL="0" indent="0">
              <a:buNone/>
            </a:pPr>
            <a:r>
              <a:rPr lang="en-GB" sz="1600" dirty="0" smtClean="0">
                <a:latin typeface="Times New Roman" panose="02020603050405020304" pitchFamily="18" charset="0"/>
                <a:cs typeface="Times New Roman" panose="02020603050405020304" pitchFamily="18" charset="0"/>
              </a:rPr>
              <a:t>Let </a:t>
            </a:r>
            <a:r>
              <a:rPr lang="en-GB" sz="1600" dirty="0">
                <a:latin typeface="Times New Roman" panose="02020603050405020304" pitchFamily="18" charset="0"/>
                <a:cs typeface="Times New Roman" panose="02020603050405020304" pitchFamily="18" charset="0"/>
              </a:rPr>
              <a:t>X1 = 1 denote high salary and X1 = 0 denote Low salary and X2 = 1 denote good credit score and X2 = 0 denote bad credit </a:t>
            </a:r>
            <a:r>
              <a:rPr lang="en-GB" sz="1600" dirty="0" smtClean="0">
                <a:latin typeface="Times New Roman" panose="02020603050405020304" pitchFamily="18" charset="0"/>
                <a:cs typeface="Times New Roman" panose="02020603050405020304" pitchFamily="18" charset="0"/>
              </a:rPr>
              <a:t>score. </a:t>
            </a:r>
          </a:p>
          <a:p>
            <a:pPr marL="0" indent="0">
              <a:buNone/>
            </a:pPr>
            <a:r>
              <a:rPr lang="en-US" altLang="en-US" sz="1600" dirty="0" smtClean="0">
                <a:solidFill>
                  <a:srgbClr val="000000"/>
                </a:solidFill>
                <a:latin typeface="Times New Roman" panose="02020603050405020304" pitchFamily="18" charset="0"/>
                <a:cs typeface="Times New Roman" panose="02020603050405020304" pitchFamily="18" charset="0"/>
              </a:rPr>
              <a:t>Let </a:t>
            </a:r>
            <a:r>
              <a:rPr lang="en-US" altLang="en-US" sz="1600" dirty="0">
                <a:solidFill>
                  <a:srgbClr val="000000"/>
                </a:solidFill>
                <a:latin typeface="Times New Roman" panose="02020603050405020304" pitchFamily="18" charset="0"/>
                <a:cs typeface="Times New Roman" panose="02020603050405020304" pitchFamily="18" charset="0"/>
              </a:rPr>
              <a:t>the threshold value be 2</a:t>
            </a:r>
            <a:r>
              <a:rPr lang="en-US" altLang="en-US" sz="1600" dirty="0" smtClean="0">
                <a:solidFill>
                  <a:srgbClr val="000000"/>
                </a:solidFill>
                <a:latin typeface="Times New Roman" panose="02020603050405020304" pitchFamily="18" charset="0"/>
                <a:cs typeface="Times New Roman" panose="02020603050405020304" pitchFamily="18" charset="0"/>
              </a:rPr>
              <a:t>.</a:t>
            </a:r>
          </a:p>
          <a:p>
            <a:pPr marL="0" indent="0">
              <a:buNone/>
            </a:pPr>
            <a:endParaRPr lang="en-US" altLang="en-US" sz="16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altLang="en-US" sz="1600" dirty="0" smtClean="0">
              <a:solidFill>
                <a:srgbClr val="000000"/>
              </a:solidFill>
              <a:latin typeface="Times New Roman" panose="02020603050405020304" pitchFamily="18" charset="0"/>
              <a:cs typeface="Times New Roman" panose="02020603050405020304" pitchFamily="18" charset="0"/>
            </a:endParaRPr>
          </a:p>
          <a:p>
            <a:pPr marL="0" indent="0">
              <a:buNone/>
            </a:pPr>
            <a:endParaRPr lang="en-US" altLang="en-US" sz="16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altLang="en-US" sz="1600" dirty="0" smtClean="0">
              <a:solidFill>
                <a:srgbClr val="000000"/>
              </a:solidFill>
              <a:latin typeface="Times New Roman" panose="02020603050405020304" pitchFamily="18" charset="0"/>
              <a:cs typeface="Times New Roman" panose="02020603050405020304" pitchFamily="18" charset="0"/>
            </a:endParaRPr>
          </a:p>
          <a:p>
            <a:pPr marL="0" indent="0">
              <a:buNone/>
            </a:pPr>
            <a:endParaRPr lang="en-US" altLang="en-US" sz="16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altLang="en-US" sz="1600" dirty="0">
              <a:latin typeface="Times New Roman" panose="02020603050405020304" pitchFamily="18" charset="0"/>
              <a:cs typeface="Times New Roman" panose="02020603050405020304" pitchFamily="18" charset="0"/>
            </a:endParaRPr>
          </a:p>
          <a:p>
            <a:pPr marL="0" indent="0">
              <a:buNone/>
            </a:pPr>
            <a:endParaRPr lang="en-GB" sz="2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70</a:t>
            </a:fld>
            <a:endParaRPr lang="en-US" dirty="0"/>
          </a:p>
        </p:txBody>
      </p:sp>
      <p:sp>
        <p:nvSpPr>
          <p:cNvPr id="7" name="Rectangle 1"/>
          <p:cNvSpPr>
            <a:spLocks noChangeArrowheads="1"/>
          </p:cNvSpPr>
          <p:nvPr/>
        </p:nvSpPr>
        <p:spPr bwMode="auto">
          <a:xfrm>
            <a:off x="645872" y="4415614"/>
            <a:ext cx="3422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616161"/>
                </a:solidFill>
                <a:effectLst/>
                <a:latin typeface="Muli"/>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31" y="-1536"/>
            <a:ext cx="1023001" cy="738563"/>
          </a:xfrm>
          <a:prstGeom prst="rect">
            <a:avLst/>
          </a:prstGeom>
        </p:spPr>
      </p:pic>
    </p:spTree>
    <p:extLst>
      <p:ext uri="{BB962C8B-B14F-4D97-AF65-F5344CB8AC3E}">
        <p14:creationId xmlns:p14="http://schemas.microsoft.com/office/powerpoint/2010/main" val="74997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5121"/>
            <a:ext cx="8229600" cy="523559"/>
          </a:xfrm>
        </p:spPr>
        <p:txBody>
          <a:bodyPr>
            <a:normAutofit fontScale="90000"/>
          </a:bodyPr>
          <a:lstStyle/>
          <a:p>
            <a:r>
              <a:rPr lang="en-GB" dirty="0" smtClean="0"/>
              <a:t>Example 2</a:t>
            </a:r>
            <a:endParaRPr lang="en-GB" dirty="0"/>
          </a:p>
        </p:txBody>
      </p:sp>
      <p:sp>
        <p:nvSpPr>
          <p:cNvPr id="3" name="Content Placeholder 2"/>
          <p:cNvSpPr>
            <a:spLocks noGrp="1"/>
          </p:cNvSpPr>
          <p:nvPr>
            <p:ph idx="1"/>
          </p:nvPr>
        </p:nvSpPr>
        <p:spPr>
          <a:xfrm>
            <a:off x="457200" y="690506"/>
            <a:ext cx="8686800" cy="5665844"/>
          </a:xfrm>
        </p:spPr>
        <p:txBody>
          <a:bodyPr>
            <a:normAutofit/>
          </a:bodyPr>
          <a:lstStyle/>
          <a:p>
            <a:pPr marL="0" indent="0">
              <a:buNone/>
            </a:pPr>
            <a:r>
              <a:rPr lang="en-GB" sz="1600" dirty="0" smtClean="0">
                <a:latin typeface="Times New Roman" panose="02020603050405020304" pitchFamily="18" charset="0"/>
                <a:cs typeface="Times New Roman" panose="02020603050405020304" pitchFamily="18" charset="0"/>
              </a:rPr>
              <a:t>A </a:t>
            </a:r>
            <a:r>
              <a:rPr lang="en-GB" sz="1600" dirty="0">
                <a:latin typeface="Times New Roman" panose="02020603050405020304" pitchFamily="18" charset="0"/>
                <a:cs typeface="Times New Roman" panose="02020603050405020304" pitchFamily="18" charset="0"/>
              </a:rPr>
              <a:t>bank wants to decide if it can sanction a loan or not. There are 2 parameters to decide- Salary and Credit Score. So there can be 4 scenarios to assess-</a:t>
            </a:r>
          </a:p>
          <a:p>
            <a:pPr marL="0" indent="0">
              <a:buNone/>
            </a:pPr>
            <a:r>
              <a:rPr lang="en-GB" sz="1600" dirty="0" smtClean="0">
                <a:latin typeface="Times New Roman" panose="02020603050405020304" pitchFamily="18" charset="0"/>
                <a:cs typeface="Times New Roman" panose="02020603050405020304" pitchFamily="18" charset="0"/>
              </a:rPr>
              <a:t>(i) High </a:t>
            </a:r>
            <a:r>
              <a:rPr lang="en-GB" sz="1600" dirty="0">
                <a:latin typeface="Times New Roman" panose="02020603050405020304" pitchFamily="18" charset="0"/>
                <a:cs typeface="Times New Roman" panose="02020603050405020304" pitchFamily="18" charset="0"/>
              </a:rPr>
              <a:t>Salary and Good Credit </a:t>
            </a:r>
            <a:r>
              <a:rPr lang="en-GB" sz="1600" dirty="0" smtClean="0">
                <a:latin typeface="Times New Roman" panose="02020603050405020304" pitchFamily="18" charset="0"/>
                <a:cs typeface="Times New Roman" panose="02020603050405020304" pitchFamily="18" charset="0"/>
              </a:rPr>
              <a:t>Score   (ii) High </a:t>
            </a:r>
            <a:r>
              <a:rPr lang="en-GB" sz="1600" dirty="0">
                <a:latin typeface="Times New Roman" panose="02020603050405020304" pitchFamily="18" charset="0"/>
                <a:cs typeface="Times New Roman" panose="02020603050405020304" pitchFamily="18" charset="0"/>
              </a:rPr>
              <a:t>Salary and Bad Credit Score</a:t>
            </a:r>
          </a:p>
          <a:p>
            <a:pPr marL="0" indent="0">
              <a:buNone/>
            </a:pPr>
            <a:r>
              <a:rPr lang="en-GB" sz="1600" dirty="0" smtClean="0">
                <a:latin typeface="Times New Roman" panose="02020603050405020304" pitchFamily="18" charset="0"/>
                <a:cs typeface="Times New Roman" panose="02020603050405020304" pitchFamily="18" charset="0"/>
              </a:rPr>
              <a:t>(iii) Low </a:t>
            </a:r>
            <a:r>
              <a:rPr lang="en-GB" sz="1600" dirty="0">
                <a:latin typeface="Times New Roman" panose="02020603050405020304" pitchFamily="18" charset="0"/>
                <a:cs typeface="Times New Roman" panose="02020603050405020304" pitchFamily="18" charset="0"/>
              </a:rPr>
              <a:t>Salary and Good Credit </a:t>
            </a:r>
            <a:r>
              <a:rPr lang="en-GB" sz="1600" dirty="0" smtClean="0">
                <a:latin typeface="Times New Roman" panose="02020603050405020304" pitchFamily="18" charset="0"/>
                <a:cs typeface="Times New Roman" panose="02020603050405020304" pitchFamily="18" charset="0"/>
              </a:rPr>
              <a:t>Score  (iv) Low </a:t>
            </a:r>
            <a:r>
              <a:rPr lang="en-GB" sz="1600" dirty="0">
                <a:latin typeface="Times New Roman" panose="02020603050405020304" pitchFamily="18" charset="0"/>
                <a:cs typeface="Times New Roman" panose="02020603050405020304" pitchFamily="18" charset="0"/>
              </a:rPr>
              <a:t>Salary and Bad Credit </a:t>
            </a:r>
            <a:r>
              <a:rPr lang="en-GB" sz="1600" dirty="0" smtClean="0">
                <a:latin typeface="Times New Roman" panose="02020603050405020304" pitchFamily="18" charset="0"/>
                <a:cs typeface="Times New Roman" panose="02020603050405020304" pitchFamily="18" charset="0"/>
              </a:rPr>
              <a:t>Score</a:t>
            </a:r>
          </a:p>
          <a:p>
            <a:pPr marL="0" indent="0">
              <a:buNone/>
            </a:pPr>
            <a:r>
              <a:rPr lang="en-GB" sz="1600" dirty="0" smtClean="0">
                <a:latin typeface="Times New Roman" panose="02020603050405020304" pitchFamily="18" charset="0"/>
                <a:cs typeface="Times New Roman" panose="02020603050405020304" pitchFamily="18" charset="0"/>
              </a:rPr>
              <a:t>Let </a:t>
            </a:r>
            <a:r>
              <a:rPr lang="en-GB" sz="1600" dirty="0">
                <a:latin typeface="Times New Roman" panose="02020603050405020304" pitchFamily="18" charset="0"/>
                <a:cs typeface="Times New Roman" panose="02020603050405020304" pitchFamily="18" charset="0"/>
              </a:rPr>
              <a:t>X1 = 1 denote high salary and X1 = 0 denote Low salary and X2 = 1 denote good credit score and X2 = 0 denote bad credit </a:t>
            </a:r>
            <a:r>
              <a:rPr lang="en-GB" sz="1600" dirty="0" smtClean="0">
                <a:latin typeface="Times New Roman" panose="02020603050405020304" pitchFamily="18" charset="0"/>
                <a:cs typeface="Times New Roman" panose="02020603050405020304" pitchFamily="18" charset="0"/>
              </a:rPr>
              <a:t>score.</a:t>
            </a:r>
            <a:r>
              <a:rPr lang="en-US" altLang="en-US" sz="1600" dirty="0" smtClean="0">
                <a:solidFill>
                  <a:srgbClr val="000000"/>
                </a:solidFill>
                <a:latin typeface="Times New Roman" panose="02020603050405020304" pitchFamily="18" charset="0"/>
                <a:cs typeface="Times New Roman" panose="02020603050405020304" pitchFamily="18" charset="0"/>
              </a:rPr>
              <a:t>Let </a:t>
            </a:r>
            <a:r>
              <a:rPr lang="en-US" altLang="en-US" sz="1600" dirty="0">
                <a:solidFill>
                  <a:srgbClr val="000000"/>
                </a:solidFill>
                <a:latin typeface="Times New Roman" panose="02020603050405020304" pitchFamily="18" charset="0"/>
                <a:cs typeface="Times New Roman" panose="02020603050405020304" pitchFamily="18" charset="0"/>
              </a:rPr>
              <a:t>the threshold value be 2. The truth table is as </a:t>
            </a:r>
            <a:r>
              <a:rPr lang="en-US" altLang="en-US" sz="1600" dirty="0" smtClean="0">
                <a:solidFill>
                  <a:srgbClr val="000000"/>
                </a:solidFill>
                <a:latin typeface="Times New Roman" panose="02020603050405020304" pitchFamily="18" charset="0"/>
                <a:cs typeface="Times New Roman" panose="02020603050405020304" pitchFamily="18" charset="0"/>
              </a:rPr>
              <a:t>follows</a:t>
            </a:r>
          </a:p>
          <a:p>
            <a:pPr marL="0" indent="0">
              <a:buNone/>
            </a:pPr>
            <a:endParaRPr lang="en-US" altLang="en-US" sz="16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altLang="en-US" sz="1600" dirty="0" smtClean="0">
              <a:solidFill>
                <a:srgbClr val="000000"/>
              </a:solidFill>
              <a:latin typeface="Times New Roman" panose="02020603050405020304" pitchFamily="18" charset="0"/>
              <a:cs typeface="Times New Roman" panose="02020603050405020304" pitchFamily="18" charset="0"/>
            </a:endParaRPr>
          </a:p>
          <a:p>
            <a:pPr marL="0" indent="0">
              <a:buNone/>
            </a:pPr>
            <a:endParaRPr lang="en-US" altLang="en-US" sz="16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altLang="en-US" sz="1600" dirty="0" smtClean="0">
              <a:solidFill>
                <a:srgbClr val="000000"/>
              </a:solidFill>
              <a:latin typeface="Times New Roman" panose="02020603050405020304" pitchFamily="18" charset="0"/>
              <a:cs typeface="Times New Roman" panose="02020603050405020304" pitchFamily="18" charset="0"/>
            </a:endParaRPr>
          </a:p>
          <a:p>
            <a:pPr marL="0" indent="0">
              <a:buNone/>
            </a:pPr>
            <a:endParaRPr lang="en-US" altLang="en-US" sz="16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altLang="en-US" sz="1600" dirty="0">
              <a:latin typeface="Times New Roman" panose="02020603050405020304" pitchFamily="18" charset="0"/>
              <a:cs typeface="Times New Roman" panose="02020603050405020304" pitchFamily="18" charset="0"/>
            </a:endParaRPr>
          </a:p>
          <a:p>
            <a:pPr marL="0" indent="0">
              <a:buNone/>
            </a:pPr>
            <a:endParaRPr lang="en-GB" sz="2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71</a:t>
            </a:fld>
            <a:endParaRPr lang="en-US" dirty="0"/>
          </a:p>
        </p:txBody>
      </p:sp>
      <p:graphicFrame>
        <p:nvGraphicFramePr>
          <p:cNvPr id="6" name="Table 5"/>
          <p:cNvGraphicFramePr>
            <a:graphicFrameLocks noGrp="1"/>
          </p:cNvGraphicFramePr>
          <p:nvPr>
            <p:extLst/>
          </p:nvPr>
        </p:nvGraphicFramePr>
        <p:xfrm>
          <a:off x="5908660" y="2708920"/>
          <a:ext cx="2932500" cy="2436586"/>
        </p:xfrm>
        <a:graphic>
          <a:graphicData uri="http://schemas.openxmlformats.org/drawingml/2006/table">
            <a:tbl>
              <a:tblPr/>
              <a:tblGrid>
                <a:gridCol w="484228">
                  <a:extLst>
                    <a:ext uri="{9D8B030D-6E8A-4147-A177-3AD203B41FA5}">
                      <a16:colId xmlns:a16="http://schemas.microsoft.com/office/drawing/2014/main" val="250386795"/>
                    </a:ext>
                  </a:extLst>
                </a:gridCol>
                <a:gridCol w="504056">
                  <a:extLst>
                    <a:ext uri="{9D8B030D-6E8A-4147-A177-3AD203B41FA5}">
                      <a16:colId xmlns:a16="http://schemas.microsoft.com/office/drawing/2014/main" val="1872152302"/>
                    </a:ext>
                  </a:extLst>
                </a:gridCol>
                <a:gridCol w="835041">
                  <a:extLst>
                    <a:ext uri="{9D8B030D-6E8A-4147-A177-3AD203B41FA5}">
                      <a16:colId xmlns:a16="http://schemas.microsoft.com/office/drawing/2014/main" val="657717915"/>
                    </a:ext>
                  </a:extLst>
                </a:gridCol>
                <a:gridCol w="1109175">
                  <a:extLst>
                    <a:ext uri="{9D8B030D-6E8A-4147-A177-3AD203B41FA5}">
                      <a16:colId xmlns:a16="http://schemas.microsoft.com/office/drawing/2014/main" val="1183833474"/>
                    </a:ext>
                  </a:extLst>
                </a:gridCol>
              </a:tblGrid>
              <a:tr h="580397">
                <a:tc>
                  <a:txBody>
                    <a:bodyPr/>
                    <a:lstStyle/>
                    <a:p>
                      <a:pPr algn="ctr" fontAlgn="t"/>
                      <a:r>
                        <a:rPr lang="en-GB" b="0" dirty="0">
                          <a:solidFill>
                            <a:srgbClr val="000000"/>
                          </a:solidFill>
                          <a:effectLst/>
                        </a:rPr>
                        <a:t>X1</a:t>
                      </a:r>
                      <a:endParaRPr lang="en-GB"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DAF8"/>
                    </a:solidFill>
                  </a:tcPr>
                </a:tc>
                <a:tc>
                  <a:txBody>
                    <a:bodyPr/>
                    <a:lstStyle/>
                    <a:p>
                      <a:pPr algn="ctr" fontAlgn="t"/>
                      <a:r>
                        <a:rPr lang="en-GB" b="0">
                          <a:solidFill>
                            <a:srgbClr val="000000"/>
                          </a:solidFill>
                          <a:effectLst/>
                        </a:rPr>
                        <a:t>X2</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DAF8"/>
                    </a:solidFill>
                  </a:tcPr>
                </a:tc>
                <a:tc>
                  <a:txBody>
                    <a:bodyPr/>
                    <a:lstStyle/>
                    <a:p>
                      <a:pPr algn="ctr" fontAlgn="t"/>
                      <a:r>
                        <a:rPr lang="en-GB" b="0">
                          <a:solidFill>
                            <a:srgbClr val="000000"/>
                          </a:solidFill>
                          <a:effectLst/>
                        </a:rPr>
                        <a:t>X1+X2</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DAF8"/>
                    </a:solidFill>
                  </a:tcPr>
                </a:tc>
                <a:tc>
                  <a:txBody>
                    <a:bodyPr/>
                    <a:lstStyle/>
                    <a:p>
                      <a:pPr algn="ctr" fontAlgn="t"/>
                      <a:r>
                        <a:rPr lang="en-GB" b="0" dirty="0">
                          <a:solidFill>
                            <a:srgbClr val="000000"/>
                          </a:solidFill>
                          <a:effectLst/>
                        </a:rPr>
                        <a:t>Loan approved</a:t>
                      </a:r>
                      <a:endParaRPr lang="en-GB"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DAF8"/>
                    </a:solidFill>
                  </a:tcPr>
                </a:tc>
                <a:extLst>
                  <a:ext uri="{0D108BD9-81ED-4DB2-BD59-A6C34878D82A}">
                    <a16:rowId xmlns:a16="http://schemas.microsoft.com/office/drawing/2014/main" val="3408089484"/>
                  </a:ext>
                </a:extLst>
              </a:tr>
              <a:tr h="344747">
                <a:tc>
                  <a:txBody>
                    <a:bodyPr/>
                    <a:lstStyle/>
                    <a:p>
                      <a:pPr algn="ctr" fontAlgn="t"/>
                      <a:r>
                        <a:rPr lang="en-GB" b="0">
                          <a:solidFill>
                            <a:srgbClr val="000000"/>
                          </a:solidFill>
                          <a:effectLst/>
                        </a:rPr>
                        <a:t>1</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a:solidFill>
                            <a:srgbClr val="000000"/>
                          </a:solidFill>
                          <a:effectLst/>
                        </a:rPr>
                        <a:t>1</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a:solidFill>
                            <a:srgbClr val="000000"/>
                          </a:solidFill>
                          <a:effectLst/>
                        </a:rPr>
                        <a:t>2</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a:solidFill>
                            <a:srgbClr val="000000"/>
                          </a:solidFill>
                          <a:effectLst/>
                        </a:rPr>
                        <a:t>1</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1364409863"/>
                  </a:ext>
                </a:extLst>
              </a:tr>
              <a:tr h="344747">
                <a:tc>
                  <a:txBody>
                    <a:bodyPr/>
                    <a:lstStyle/>
                    <a:p>
                      <a:pPr algn="ctr" fontAlgn="t"/>
                      <a:r>
                        <a:rPr lang="en-GB" b="0">
                          <a:solidFill>
                            <a:srgbClr val="000000"/>
                          </a:solidFill>
                          <a:effectLst/>
                        </a:rPr>
                        <a:t>1</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a:solidFill>
                            <a:srgbClr val="000000"/>
                          </a:solidFill>
                          <a:effectLst/>
                        </a:rPr>
                        <a:t>0</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a:solidFill>
                            <a:srgbClr val="000000"/>
                          </a:solidFill>
                          <a:effectLst/>
                        </a:rPr>
                        <a:t>1</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dirty="0">
                          <a:solidFill>
                            <a:srgbClr val="000000"/>
                          </a:solidFill>
                          <a:effectLst/>
                        </a:rPr>
                        <a:t>0</a:t>
                      </a:r>
                      <a:endParaRPr lang="en-GB"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1645241007"/>
                  </a:ext>
                </a:extLst>
              </a:tr>
              <a:tr h="344747">
                <a:tc>
                  <a:txBody>
                    <a:bodyPr/>
                    <a:lstStyle/>
                    <a:p>
                      <a:pPr algn="ctr" fontAlgn="t"/>
                      <a:r>
                        <a:rPr lang="en-GB" b="0">
                          <a:solidFill>
                            <a:srgbClr val="000000"/>
                          </a:solidFill>
                          <a:effectLst/>
                        </a:rPr>
                        <a:t>0</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a:solidFill>
                            <a:srgbClr val="000000"/>
                          </a:solidFill>
                          <a:effectLst/>
                        </a:rPr>
                        <a:t>1</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a:solidFill>
                            <a:srgbClr val="000000"/>
                          </a:solidFill>
                          <a:effectLst/>
                        </a:rPr>
                        <a:t>1</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a:solidFill>
                            <a:srgbClr val="000000"/>
                          </a:solidFill>
                          <a:effectLst/>
                        </a:rPr>
                        <a:t>0</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2950586794"/>
                  </a:ext>
                </a:extLst>
              </a:tr>
              <a:tr h="556986">
                <a:tc>
                  <a:txBody>
                    <a:bodyPr/>
                    <a:lstStyle/>
                    <a:p>
                      <a:pPr algn="ctr" fontAlgn="t"/>
                      <a:r>
                        <a:rPr lang="en-GB" b="0">
                          <a:solidFill>
                            <a:srgbClr val="000000"/>
                          </a:solidFill>
                          <a:effectLst/>
                        </a:rPr>
                        <a:t>0</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a:solidFill>
                            <a:srgbClr val="000000"/>
                          </a:solidFill>
                          <a:effectLst/>
                        </a:rPr>
                        <a:t>0</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a:solidFill>
                            <a:srgbClr val="000000"/>
                          </a:solidFill>
                          <a:effectLst/>
                        </a:rPr>
                        <a:t>0</a:t>
                      </a:r>
                      <a:endParaRPr lang="en-GB" b="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tc>
                  <a:txBody>
                    <a:bodyPr/>
                    <a:lstStyle/>
                    <a:p>
                      <a:pPr algn="ctr" fontAlgn="t"/>
                      <a:r>
                        <a:rPr lang="en-GB" b="0" dirty="0">
                          <a:solidFill>
                            <a:srgbClr val="000000"/>
                          </a:solidFill>
                          <a:effectLst/>
                        </a:rPr>
                        <a:t>0</a:t>
                      </a:r>
                      <a:endParaRPr lang="en-GB"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1155281784"/>
                  </a:ext>
                </a:extLst>
              </a:tr>
            </a:tbl>
          </a:graphicData>
        </a:graphic>
      </p:graphicFrame>
      <p:sp>
        <p:nvSpPr>
          <p:cNvPr id="7" name="Rectangle 1"/>
          <p:cNvSpPr>
            <a:spLocks noChangeArrowheads="1"/>
          </p:cNvSpPr>
          <p:nvPr/>
        </p:nvSpPr>
        <p:spPr bwMode="auto">
          <a:xfrm>
            <a:off x="645872" y="4415614"/>
            <a:ext cx="3422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616161"/>
                </a:solidFill>
                <a:effectLst/>
                <a:latin typeface="Muli"/>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420080" y="2434307"/>
            <a:ext cx="5408240" cy="37802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dirty="0">
                <a:latin typeface="Times New Roman" panose="02020603050405020304" pitchFamily="18" charset="0"/>
                <a:cs typeface="Times New Roman" panose="02020603050405020304" pitchFamily="18" charset="0"/>
              </a:rPr>
              <a:t>The truth table shows when the loan should be approved considering all the varying scenarios. In this case, the loan is approved only if the salary is high and the credit score is good. The McCulloch Pitt's model of neuron was mankind’s first attempt at mimicking the human brain. And it was a fairly simple one too. It’s no surprise it had many limitations-</a:t>
            </a:r>
          </a:p>
          <a:p>
            <a:r>
              <a:rPr lang="en-GB" dirty="0">
                <a:latin typeface="Times New Roman" panose="02020603050405020304" pitchFamily="18" charset="0"/>
                <a:cs typeface="Times New Roman" panose="02020603050405020304" pitchFamily="18" charset="0"/>
              </a:rPr>
              <a:t>The model failed to capture and compute cases of non-binary inputs. It was limited by its ability to compute every case with 0 and 1 only. </a:t>
            </a:r>
          </a:p>
          <a:p>
            <a:r>
              <a:rPr lang="en-GB" dirty="0">
                <a:latin typeface="Times New Roman" panose="02020603050405020304" pitchFamily="18" charset="0"/>
                <a:cs typeface="Times New Roman" panose="02020603050405020304" pitchFamily="18" charset="0"/>
              </a:rPr>
              <a:t>The threshold had to be decided beforehand and needed manual computation instead of the model deciding itself.</a:t>
            </a:r>
          </a:p>
          <a:p>
            <a:pPr algn="ctr"/>
            <a:endParaRPr lang="en-GB"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31" y="-1536"/>
            <a:ext cx="1023001" cy="738563"/>
          </a:xfrm>
          <a:prstGeom prst="rect">
            <a:avLst/>
          </a:prstGeom>
        </p:spPr>
      </p:pic>
    </p:spTree>
    <p:extLst>
      <p:ext uri="{BB962C8B-B14F-4D97-AF65-F5344CB8AC3E}">
        <p14:creationId xmlns:p14="http://schemas.microsoft.com/office/powerpoint/2010/main" val="37845756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7784" y="274638"/>
            <a:ext cx="6059016" cy="1143000"/>
          </a:xfrm>
        </p:spPr>
        <p:txBody>
          <a:bodyPr/>
          <a:lstStyle/>
          <a:p>
            <a:r>
              <a:rPr lang="en-US" dirty="0" err="1">
                <a:solidFill>
                  <a:srgbClr val="292929"/>
                </a:solidFill>
                <a:latin typeface="medium-content-serif-font"/>
              </a:rPr>
              <a:t>MuCulloch</a:t>
            </a:r>
            <a:r>
              <a:rPr lang="en-US" dirty="0">
                <a:solidFill>
                  <a:srgbClr val="292929"/>
                </a:solidFill>
                <a:latin typeface="medium-content-serif-font"/>
              </a:rPr>
              <a:t> &amp; Pitt Model</a:t>
            </a:r>
            <a:endParaRPr lang="en-GB" dirty="0"/>
          </a:p>
        </p:txBody>
      </p:sp>
      <p:sp>
        <p:nvSpPr>
          <p:cNvPr id="3" name="Content Placeholder 2"/>
          <p:cNvSpPr>
            <a:spLocks noGrp="1"/>
          </p:cNvSpPr>
          <p:nvPr>
            <p:ph idx="1"/>
          </p:nvPr>
        </p:nvSpPr>
        <p:spPr>
          <a:xfrm>
            <a:off x="539552" y="2332037"/>
            <a:ext cx="8229600" cy="4525963"/>
          </a:xfrm>
        </p:spPr>
        <p:txBody>
          <a:bodyPr/>
          <a:lstStyle/>
          <a:p>
            <a:pPr marL="0" indent="0">
              <a:buNone/>
            </a:pPr>
            <a:r>
              <a:rPr lang="en-GB" dirty="0"/>
              <a:t>So, I can say that</a:t>
            </a:r>
            <a:r>
              <a:rPr lang="en-GB" dirty="0" smtClean="0"/>
              <a:t>,</a:t>
            </a:r>
          </a:p>
          <a:p>
            <a:pPr marL="0" indent="0">
              <a:buNone/>
            </a:pPr>
            <a:endParaRPr lang="en-GB" dirty="0" smtClean="0"/>
          </a:p>
          <a:p>
            <a:pPr marL="0" indent="0" algn="just">
              <a:buNone/>
            </a:pPr>
            <a:r>
              <a:rPr lang="en-GB" sz="2800" dirty="0" smtClean="0"/>
              <a:t>From </a:t>
            </a:r>
            <a:r>
              <a:rPr lang="en-GB" sz="2800" dirty="0"/>
              <a:t>the truth table, I can conclude that in the situations where the value of </a:t>
            </a:r>
            <a:r>
              <a:rPr lang="en-GB" sz="2800" i="1" dirty="0" err="1"/>
              <a:t>y</a:t>
            </a:r>
            <a:r>
              <a:rPr lang="en-GB" sz="2800" i="1" baseline="-25000" dirty="0" err="1"/>
              <a:t>out</a:t>
            </a:r>
            <a:r>
              <a:rPr lang="en-GB" sz="2800" dirty="0"/>
              <a:t> is 1, John needs to carry an umbrella. Hence, he will need to carry an umbrella in scenarios 2, 3 and 4. </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72</a:t>
            </a:fld>
            <a:endParaRPr lang="en-US"/>
          </a:p>
        </p:txBody>
      </p:sp>
      <p:pic>
        <p:nvPicPr>
          <p:cNvPr id="6" name="Picture 5"/>
          <p:cNvPicPr>
            <a:picLocks noChangeAspect="1"/>
          </p:cNvPicPr>
          <p:nvPr/>
        </p:nvPicPr>
        <p:blipFill>
          <a:blip r:embed="rId2"/>
          <a:stretch>
            <a:fillRect/>
          </a:stretch>
        </p:blipFill>
        <p:spPr>
          <a:xfrm>
            <a:off x="4145124" y="2924944"/>
            <a:ext cx="3024336" cy="50405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7471522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274638"/>
            <a:ext cx="6563072" cy="1143000"/>
          </a:xfrm>
        </p:spPr>
        <p:txBody>
          <a:bodyPr>
            <a:normAutofit fontScale="90000"/>
          </a:bodyPr>
          <a:lstStyle/>
          <a:p>
            <a:pPr algn="r"/>
            <a:r>
              <a:rPr lang="en-GB" sz="3600" dirty="0" smtClean="0">
                <a:latin typeface="Times New Roman" panose="02020603050405020304" pitchFamily="18" charset="0"/>
                <a:cs typeface="Times New Roman" panose="02020603050405020304" pitchFamily="18" charset="0"/>
              </a:rPr>
              <a:t>Learning methods in PERCEPTRON</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31860" y="1944311"/>
            <a:ext cx="8229600" cy="4525963"/>
          </a:xfrm>
        </p:spPr>
        <p:txBody>
          <a:bodyPr>
            <a:normAutofit fontScale="85000" lnSpcReduction="20000"/>
          </a:bodyPr>
          <a:lstStyle/>
          <a:p>
            <a:pPr marL="0" indent="0" algn="just">
              <a:buNone/>
            </a:pPr>
            <a:r>
              <a:rPr lang="en-GB" b="1" dirty="0" smtClean="0"/>
              <a:t>Supervised Learning:</a:t>
            </a:r>
            <a:r>
              <a:rPr lang="en-GB" dirty="0" smtClean="0"/>
              <a:t>-</a:t>
            </a:r>
            <a:r>
              <a:rPr lang="en-GB" sz="2600" dirty="0">
                <a:latin typeface="Times New Roman" panose="02020603050405020304" pitchFamily="18" charset="0"/>
                <a:cs typeface="Times New Roman" panose="02020603050405020304" pitchFamily="18" charset="0"/>
              </a:rPr>
              <a:t>Perceptron is a machine learning algorithm for supervised learning of binary classifiers. In Perceptron, the weight coefficient is automatically learned. Initially, weights are multiplied with input features, and the decision is made whether the neuron is fired or not.</a:t>
            </a:r>
          </a:p>
          <a:p>
            <a:pPr marL="0" indent="0" algn="just">
              <a:buNone/>
            </a:pPr>
            <a:r>
              <a:rPr lang="en-GB" sz="2600" dirty="0" smtClean="0">
                <a:latin typeface="Times New Roman" panose="02020603050405020304" pitchFamily="18" charset="0"/>
                <a:cs typeface="Times New Roman" panose="02020603050405020304" pitchFamily="18" charset="0"/>
              </a:rPr>
              <a:t>Every input pattern that is used to train the network associated with an output pattern, which is the target pattern.</a:t>
            </a:r>
            <a:endParaRPr lang="en-GB" sz="2600" dirty="0">
              <a:latin typeface="Times New Roman" panose="02020603050405020304" pitchFamily="18" charset="0"/>
              <a:cs typeface="Times New Roman" panose="02020603050405020304" pitchFamily="18" charset="0"/>
            </a:endParaRPr>
          </a:p>
          <a:p>
            <a:pPr marL="0" indent="0" algn="just">
              <a:buNone/>
            </a:pPr>
            <a:r>
              <a:rPr lang="en-GB" sz="2600" dirty="0">
                <a:latin typeface="Times New Roman" panose="02020603050405020304" pitchFamily="18" charset="0"/>
                <a:cs typeface="Times New Roman" panose="02020603050405020304" pitchFamily="18" charset="0"/>
              </a:rPr>
              <a:t>Supervised learning is a process of providing input data as well as correct output data to the machine learning model. </a:t>
            </a:r>
            <a:endParaRPr lang="en-GB" sz="2600" dirty="0" smtClean="0">
              <a:latin typeface="Times New Roman" panose="02020603050405020304" pitchFamily="18" charset="0"/>
              <a:cs typeface="Times New Roman" panose="02020603050405020304" pitchFamily="18" charset="0"/>
            </a:endParaRPr>
          </a:p>
          <a:p>
            <a:pPr marL="0" indent="0" algn="just">
              <a:buNone/>
            </a:pPr>
            <a:endParaRPr lang="en-GB" sz="2600" dirty="0">
              <a:latin typeface="Times New Roman" panose="02020603050405020304" pitchFamily="18" charset="0"/>
              <a:cs typeface="Times New Roman" panose="02020603050405020304" pitchFamily="18" charset="0"/>
            </a:endParaRPr>
          </a:p>
          <a:p>
            <a:pPr marL="0" indent="0" algn="just">
              <a:buNone/>
            </a:pPr>
            <a:r>
              <a:rPr lang="en-GB" sz="2600" dirty="0" smtClean="0">
                <a:latin typeface="Times New Roman" panose="02020603050405020304" pitchFamily="18" charset="0"/>
                <a:cs typeface="Times New Roman" panose="02020603050405020304" pitchFamily="18" charset="0"/>
              </a:rPr>
              <a:t>The </a:t>
            </a:r>
            <a:r>
              <a:rPr lang="en-GB" sz="2600" dirty="0">
                <a:latin typeface="Times New Roman" panose="02020603050405020304" pitchFamily="18" charset="0"/>
                <a:cs typeface="Times New Roman" panose="02020603050405020304" pitchFamily="18" charset="0"/>
              </a:rPr>
              <a:t>aim of a supervised learning algorithm is to </a:t>
            </a:r>
            <a:r>
              <a:rPr lang="en-GB" sz="2600" b="1" dirty="0">
                <a:latin typeface="Times New Roman" panose="02020603050405020304" pitchFamily="18" charset="0"/>
                <a:cs typeface="Times New Roman" panose="02020603050405020304" pitchFamily="18" charset="0"/>
              </a:rPr>
              <a:t>find a mapping function to map the input variable(x) with the output variable(y)</a:t>
            </a:r>
            <a:r>
              <a:rPr lang="en-GB" sz="2600" dirty="0">
                <a:latin typeface="Times New Roman" panose="02020603050405020304" pitchFamily="18" charset="0"/>
                <a:cs typeface="Times New Roman" panose="02020603050405020304" pitchFamily="18" charset="0"/>
              </a:rPr>
              <a:t>.</a:t>
            </a:r>
          </a:p>
          <a:p>
            <a:pPr marL="0" indent="0">
              <a:buNone/>
            </a:pPr>
            <a:r>
              <a:rPr lang="en-GB" dirty="0"/>
              <a:t/>
            </a:r>
            <a:br>
              <a:rPr lang="en-GB" dirty="0"/>
            </a:b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50329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4E1A-64D7-42D3-BA2E-1883CEF22A68}"/>
              </a:ext>
            </a:extLst>
          </p:cNvPr>
          <p:cNvSpPr>
            <a:spLocks noGrp="1"/>
          </p:cNvSpPr>
          <p:nvPr>
            <p:ph type="title"/>
          </p:nvPr>
        </p:nvSpPr>
        <p:spPr>
          <a:xfrm>
            <a:off x="2627784" y="274638"/>
            <a:ext cx="6059016" cy="1095375"/>
          </a:xfrm>
        </p:spPr>
        <p:txBody>
          <a:bodyPr>
            <a:normAutofit/>
          </a:bodyPr>
          <a:lstStyle/>
          <a:p>
            <a:r>
              <a:rPr lang="en-US" sz="3600" b="1" dirty="0">
                <a:latin typeface="Times New Roman" pitchFamily="18" charset="0"/>
                <a:cs typeface="Times New Roman" pitchFamily="18" charset="0"/>
              </a:rPr>
              <a:t>Types of ANN Architecture</a:t>
            </a:r>
            <a:endParaRPr lang="en-IN" sz="3600" dirty="0"/>
          </a:p>
        </p:txBody>
      </p:sp>
      <p:pic>
        <p:nvPicPr>
          <p:cNvPr id="6" name="Content Placeholder 5">
            <a:extLst>
              <a:ext uri="{FF2B5EF4-FFF2-40B4-BE49-F238E27FC236}">
                <a16:creationId xmlns:a16="http://schemas.microsoft.com/office/drawing/2014/main" id="{5EBAFC7A-80C2-4815-81B5-C3E63F2F7545}"/>
              </a:ext>
            </a:extLst>
          </p:cNvPr>
          <p:cNvPicPr>
            <a:picLocks noGrp="1" noChangeAspect="1"/>
          </p:cNvPicPr>
          <p:nvPr>
            <p:ph idx="1"/>
          </p:nvPr>
        </p:nvPicPr>
        <p:blipFill>
          <a:blip r:embed="rId2"/>
          <a:stretch>
            <a:fillRect/>
          </a:stretch>
        </p:blipFill>
        <p:spPr>
          <a:xfrm>
            <a:off x="457200" y="1821813"/>
            <a:ext cx="8229600" cy="4082736"/>
          </a:xfrm>
          <a:prstGeom prst="rect">
            <a:avLst/>
          </a:prstGeom>
        </p:spPr>
      </p:pic>
      <p:sp>
        <p:nvSpPr>
          <p:cNvPr id="4" name="Footer Placeholder 3">
            <a:extLst>
              <a:ext uri="{FF2B5EF4-FFF2-40B4-BE49-F238E27FC236}">
                <a16:creationId xmlns:a16="http://schemas.microsoft.com/office/drawing/2014/main" id="{4DBDE4F8-F281-4B76-8C9C-B0DE93515787}"/>
              </a:ext>
            </a:extLst>
          </p:cNvPr>
          <p:cNvSpPr>
            <a:spLocks noGrp="1"/>
          </p:cNvSpPr>
          <p:nvPr>
            <p:ph type="ftr" sz="quarter" idx="11"/>
          </p:nvPr>
        </p:nvSpPr>
        <p:spPr>
          <a:xfrm>
            <a:off x="3124200" y="6356350"/>
            <a:ext cx="3824064"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B171804-C9D4-41C6-A997-09D305B955D7}"/>
              </a:ext>
            </a:extLst>
          </p:cNvPr>
          <p:cNvSpPr>
            <a:spLocks noGrp="1"/>
          </p:cNvSpPr>
          <p:nvPr>
            <p:ph type="sldNum" sz="quarter" idx="12"/>
          </p:nvPr>
        </p:nvSpPr>
        <p:spPr/>
        <p:txBody>
          <a:bodyPr/>
          <a:lstStyle/>
          <a:p>
            <a:fld id="{BB055922-87EB-483D-8474-2C9330A0D922}" type="slidenum">
              <a:rPr lang="en-US" smtClean="0"/>
              <a:t>74</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7988111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1420-079E-4843-B165-3AED54D2C3B7}"/>
              </a:ext>
            </a:extLst>
          </p:cNvPr>
          <p:cNvSpPr>
            <a:spLocks noGrp="1"/>
          </p:cNvSpPr>
          <p:nvPr>
            <p:ph type="title"/>
          </p:nvPr>
        </p:nvSpPr>
        <p:spPr>
          <a:xfrm>
            <a:off x="2843808" y="274638"/>
            <a:ext cx="5842992" cy="1138138"/>
          </a:xfrm>
        </p:spPr>
        <p:txBody>
          <a:bodyPr>
            <a:normAutofit fontScale="90000"/>
          </a:bodyPr>
          <a:lstStyle/>
          <a:p>
            <a:r>
              <a:rPr lang="en-IN" sz="3600" b="1" dirty="0">
                <a:latin typeface="Times New Roman" pitchFamily="18" charset="0"/>
                <a:cs typeface="Times New Roman" pitchFamily="18" charset="0"/>
              </a:rPr>
              <a:t>AND Problem and its Neural Network</a:t>
            </a:r>
          </a:p>
        </p:txBody>
      </p:sp>
      <p:pic>
        <p:nvPicPr>
          <p:cNvPr id="6" name="Content Placeholder 5">
            <a:extLst>
              <a:ext uri="{FF2B5EF4-FFF2-40B4-BE49-F238E27FC236}">
                <a16:creationId xmlns:a16="http://schemas.microsoft.com/office/drawing/2014/main" id="{EE6ACAB2-FA6F-487F-A78C-767CD7BF3B68}"/>
              </a:ext>
            </a:extLst>
          </p:cNvPr>
          <p:cNvPicPr>
            <a:picLocks noGrp="1" noChangeAspect="1"/>
          </p:cNvPicPr>
          <p:nvPr>
            <p:ph idx="1"/>
          </p:nvPr>
        </p:nvPicPr>
        <p:blipFill>
          <a:blip r:embed="rId2"/>
          <a:stretch>
            <a:fillRect/>
          </a:stretch>
        </p:blipFill>
        <p:spPr>
          <a:xfrm>
            <a:off x="971600" y="1858957"/>
            <a:ext cx="7200800" cy="4525963"/>
          </a:xfrm>
          <a:prstGeom prst="rect">
            <a:avLst/>
          </a:prstGeom>
        </p:spPr>
      </p:pic>
      <p:sp>
        <p:nvSpPr>
          <p:cNvPr id="4" name="Footer Placeholder 3">
            <a:extLst>
              <a:ext uri="{FF2B5EF4-FFF2-40B4-BE49-F238E27FC236}">
                <a16:creationId xmlns:a16="http://schemas.microsoft.com/office/drawing/2014/main" id="{665C5170-E01D-4590-BB84-14198AD1267F}"/>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2C40756-CD9B-4C1F-9745-205EF1B11A7B}"/>
              </a:ext>
            </a:extLst>
          </p:cNvPr>
          <p:cNvSpPr>
            <a:spLocks noGrp="1"/>
          </p:cNvSpPr>
          <p:nvPr>
            <p:ph type="sldNum" sz="quarter" idx="12"/>
          </p:nvPr>
        </p:nvSpPr>
        <p:spPr/>
        <p:txBody>
          <a:bodyPr/>
          <a:lstStyle/>
          <a:p>
            <a:fld id="{BB055922-87EB-483D-8474-2C9330A0D922}" type="slidenum">
              <a:rPr lang="en-US" smtClean="0"/>
              <a:t>75</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5197843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D787-46E2-4705-9629-FBD80A006FC1}"/>
              </a:ext>
            </a:extLst>
          </p:cNvPr>
          <p:cNvSpPr>
            <a:spLocks noGrp="1"/>
          </p:cNvSpPr>
          <p:nvPr>
            <p:ph type="title"/>
          </p:nvPr>
        </p:nvSpPr>
        <p:spPr>
          <a:xfrm>
            <a:off x="2483768" y="274638"/>
            <a:ext cx="6203032" cy="1095375"/>
          </a:xfrm>
        </p:spPr>
        <p:txBody>
          <a:bodyPr>
            <a:normAutofit fontScale="90000"/>
          </a:bodyPr>
          <a:lstStyle/>
          <a:p>
            <a:r>
              <a:rPr lang="en-IN" sz="3600" b="1" dirty="0">
                <a:latin typeface="Times New Roman" pitchFamily="18" charset="0"/>
                <a:cs typeface="Times New Roman" pitchFamily="18" charset="0"/>
              </a:rPr>
              <a:t>AND Problem and its Neural Network</a:t>
            </a:r>
            <a:endParaRPr lang="en-IN" sz="3600" dirty="0"/>
          </a:p>
        </p:txBody>
      </p:sp>
      <p:sp>
        <p:nvSpPr>
          <p:cNvPr id="3" name="Content Placeholder 2">
            <a:extLst>
              <a:ext uri="{FF2B5EF4-FFF2-40B4-BE49-F238E27FC236}">
                <a16:creationId xmlns:a16="http://schemas.microsoft.com/office/drawing/2014/main" id="{E8689DDC-2056-49DF-8841-6413B283DF6F}"/>
              </a:ext>
            </a:extLst>
          </p:cNvPr>
          <p:cNvSpPr>
            <a:spLocks noGrp="1"/>
          </p:cNvSpPr>
          <p:nvPr>
            <p:ph idx="1"/>
          </p:nvPr>
        </p:nvSpPr>
        <p:spPr/>
        <p:txBody>
          <a:bodyPr>
            <a:normAutofit/>
          </a:bodyPr>
          <a:lstStyle/>
          <a:p>
            <a:pPr marL="0" indent="0">
              <a:buNone/>
            </a:pPr>
            <a:endParaRPr lang="en-US" dirty="0"/>
          </a:p>
          <a:p>
            <a:endParaRPr lang="en-IN" dirty="0"/>
          </a:p>
        </p:txBody>
      </p:sp>
      <p:sp>
        <p:nvSpPr>
          <p:cNvPr id="4" name="Footer Placeholder 3">
            <a:extLst>
              <a:ext uri="{FF2B5EF4-FFF2-40B4-BE49-F238E27FC236}">
                <a16:creationId xmlns:a16="http://schemas.microsoft.com/office/drawing/2014/main" id="{CF18E23A-93BA-4041-B2B3-AD2A259319FF}"/>
              </a:ext>
            </a:extLst>
          </p:cNvPr>
          <p:cNvSpPr>
            <a:spLocks noGrp="1"/>
          </p:cNvSpPr>
          <p:nvPr>
            <p:ph type="ftr" sz="quarter" idx="11"/>
          </p:nvPr>
        </p:nvSpPr>
        <p:spPr>
          <a:xfrm>
            <a:off x="3124200" y="6356350"/>
            <a:ext cx="3680048"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9413E98-62C0-419C-BDD8-0B67515535A3}"/>
              </a:ext>
            </a:extLst>
          </p:cNvPr>
          <p:cNvSpPr>
            <a:spLocks noGrp="1"/>
          </p:cNvSpPr>
          <p:nvPr>
            <p:ph type="sldNum" sz="quarter" idx="12"/>
          </p:nvPr>
        </p:nvSpPr>
        <p:spPr/>
        <p:txBody>
          <a:bodyPr/>
          <a:lstStyle/>
          <a:p>
            <a:fld id="{BB055922-87EB-483D-8474-2C9330A0D922}" type="slidenum">
              <a:rPr lang="en-US" smtClean="0"/>
              <a:t>76</a:t>
            </a:fld>
            <a:endParaRPr lang="en-US"/>
          </a:p>
        </p:txBody>
      </p:sp>
      <p:pic>
        <p:nvPicPr>
          <p:cNvPr id="6" name="Picture 5">
            <a:extLst>
              <a:ext uri="{FF2B5EF4-FFF2-40B4-BE49-F238E27FC236}">
                <a16:creationId xmlns:a16="http://schemas.microsoft.com/office/drawing/2014/main" id="{B5932EF9-8151-4579-A03C-380C81229BDA}"/>
              </a:ext>
            </a:extLst>
          </p:cNvPr>
          <p:cNvPicPr>
            <a:picLocks noChangeAspect="1"/>
          </p:cNvPicPr>
          <p:nvPr/>
        </p:nvPicPr>
        <p:blipFill>
          <a:blip r:embed="rId2"/>
          <a:stretch>
            <a:fillRect/>
          </a:stretch>
        </p:blipFill>
        <p:spPr>
          <a:xfrm>
            <a:off x="457200" y="1794558"/>
            <a:ext cx="8147248" cy="468750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1255694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CBD6-F6C1-41F1-B7B1-A089528A5646}"/>
              </a:ext>
            </a:extLst>
          </p:cNvPr>
          <p:cNvSpPr>
            <a:spLocks noGrp="1"/>
          </p:cNvSpPr>
          <p:nvPr>
            <p:ph type="title"/>
          </p:nvPr>
        </p:nvSpPr>
        <p:spPr>
          <a:xfrm>
            <a:off x="2555776" y="274638"/>
            <a:ext cx="6131024" cy="1095375"/>
          </a:xfrm>
        </p:spPr>
        <p:txBody>
          <a:bodyPr>
            <a:normAutofit fontScale="90000"/>
          </a:bodyPr>
          <a:lstStyle/>
          <a:p>
            <a:r>
              <a:rPr lang="en-IN" sz="3600" b="1" dirty="0">
                <a:latin typeface="Times New Roman" pitchFamily="18" charset="0"/>
                <a:cs typeface="Times New Roman" pitchFamily="18" charset="0"/>
              </a:rPr>
              <a:t>AND Problem and its Neural Network</a:t>
            </a:r>
            <a:endParaRPr lang="en-IN" sz="3600" dirty="0"/>
          </a:p>
        </p:txBody>
      </p:sp>
      <p:sp>
        <p:nvSpPr>
          <p:cNvPr id="4" name="Footer Placeholder 3">
            <a:extLst>
              <a:ext uri="{FF2B5EF4-FFF2-40B4-BE49-F238E27FC236}">
                <a16:creationId xmlns:a16="http://schemas.microsoft.com/office/drawing/2014/main" id="{12FEBF7A-0815-408A-B22D-F49EF6772D22}"/>
              </a:ext>
            </a:extLst>
          </p:cNvPr>
          <p:cNvSpPr>
            <a:spLocks noGrp="1"/>
          </p:cNvSpPr>
          <p:nvPr>
            <p:ph type="ftr" sz="quarter" idx="11"/>
          </p:nvPr>
        </p:nvSpPr>
        <p:spPr>
          <a:xfrm>
            <a:off x="3124200" y="6356350"/>
            <a:ext cx="396808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CA9C1F-2140-4371-B2F2-9AF1C0932418}"/>
              </a:ext>
            </a:extLst>
          </p:cNvPr>
          <p:cNvSpPr>
            <a:spLocks noGrp="1"/>
          </p:cNvSpPr>
          <p:nvPr>
            <p:ph type="sldNum" sz="quarter" idx="12"/>
          </p:nvPr>
        </p:nvSpPr>
        <p:spPr/>
        <p:txBody>
          <a:bodyPr/>
          <a:lstStyle/>
          <a:p>
            <a:fld id="{BB055922-87EB-483D-8474-2C9330A0D922}" type="slidenum">
              <a:rPr lang="en-US" smtClean="0"/>
              <a:t>77</a:t>
            </a:fld>
            <a:endParaRPr lang="en-US"/>
          </a:p>
        </p:txBody>
      </p:sp>
      <p:pic>
        <p:nvPicPr>
          <p:cNvPr id="3" name="Content Placeholder 2">
            <a:extLst>
              <a:ext uri="{FF2B5EF4-FFF2-40B4-BE49-F238E27FC236}">
                <a16:creationId xmlns:a16="http://schemas.microsoft.com/office/drawing/2014/main" id="{CD0E5FEC-6187-45C0-BB8A-A1AB04351A09}"/>
              </a:ext>
            </a:extLst>
          </p:cNvPr>
          <p:cNvPicPr>
            <a:picLocks noGrp="1" noChangeAspect="1"/>
          </p:cNvPicPr>
          <p:nvPr>
            <p:ph idx="1"/>
          </p:nvPr>
        </p:nvPicPr>
        <p:blipFill>
          <a:blip r:embed="rId2"/>
          <a:stretch>
            <a:fillRect/>
          </a:stretch>
        </p:blipFill>
        <p:spPr>
          <a:xfrm>
            <a:off x="827584" y="1830388"/>
            <a:ext cx="7488831" cy="452596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9752258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79D1-16D4-4927-8958-3BCFCAAF566D}"/>
              </a:ext>
            </a:extLst>
          </p:cNvPr>
          <p:cNvSpPr>
            <a:spLocks noGrp="1"/>
          </p:cNvSpPr>
          <p:nvPr>
            <p:ph type="title"/>
          </p:nvPr>
        </p:nvSpPr>
        <p:spPr>
          <a:xfrm>
            <a:off x="2627784" y="274638"/>
            <a:ext cx="6059016" cy="1210146"/>
          </a:xfrm>
        </p:spPr>
        <p:txBody>
          <a:bodyPr>
            <a:normAutofit/>
          </a:bodyPr>
          <a:lstStyle/>
          <a:p>
            <a:r>
              <a:rPr lang="en-IN" sz="3600" b="1" dirty="0">
                <a:latin typeface="Times New Roman" pitchFamily="18" charset="0"/>
                <a:cs typeface="Times New Roman" pitchFamily="18" charset="0"/>
              </a:rPr>
              <a:t>Single layer feed forward Neural Network</a:t>
            </a:r>
            <a:endParaRPr lang="en-IN" sz="3600" dirty="0"/>
          </a:p>
        </p:txBody>
      </p:sp>
      <p:sp>
        <p:nvSpPr>
          <p:cNvPr id="3" name="Content Placeholder 2">
            <a:extLst>
              <a:ext uri="{FF2B5EF4-FFF2-40B4-BE49-F238E27FC236}">
                <a16:creationId xmlns:a16="http://schemas.microsoft.com/office/drawing/2014/main" id="{C2945798-AB30-44E6-AFAD-618CCBC79AFA}"/>
              </a:ext>
            </a:extLst>
          </p:cNvPr>
          <p:cNvSpPr>
            <a:spLocks noGrp="1"/>
          </p:cNvSpPr>
          <p:nvPr>
            <p:ph idx="1"/>
          </p:nvPr>
        </p:nvSpPr>
        <p:spPr>
          <a:xfrm>
            <a:off x="457200" y="1600200"/>
            <a:ext cx="8229600" cy="4756150"/>
          </a:xfrm>
        </p:spPr>
        <p:txBody>
          <a:bodyPr/>
          <a:lstStyle/>
          <a:p>
            <a:pPr marL="0" indent="0">
              <a:buNone/>
            </a:pPr>
            <a:r>
              <a:rPr lang="en-US" dirty="0"/>
              <a:t> </a:t>
            </a:r>
            <a:endParaRPr lang="en-IN" dirty="0"/>
          </a:p>
        </p:txBody>
      </p:sp>
      <p:sp>
        <p:nvSpPr>
          <p:cNvPr id="4" name="Footer Placeholder 3">
            <a:extLst>
              <a:ext uri="{FF2B5EF4-FFF2-40B4-BE49-F238E27FC236}">
                <a16:creationId xmlns:a16="http://schemas.microsoft.com/office/drawing/2014/main" id="{E42B285B-F2D1-4078-BA22-CB04FEE3362C}"/>
              </a:ext>
            </a:extLst>
          </p:cNvPr>
          <p:cNvSpPr>
            <a:spLocks noGrp="1"/>
          </p:cNvSpPr>
          <p:nvPr>
            <p:ph type="ftr" sz="quarter" idx="11"/>
          </p:nvPr>
        </p:nvSpPr>
        <p:spPr>
          <a:xfrm>
            <a:off x="3124200" y="6356350"/>
            <a:ext cx="389607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DACCBFD4-0E14-41DA-9676-F3B90084ACA7}"/>
              </a:ext>
            </a:extLst>
          </p:cNvPr>
          <p:cNvSpPr>
            <a:spLocks noGrp="1"/>
          </p:cNvSpPr>
          <p:nvPr>
            <p:ph type="sldNum" sz="quarter" idx="12"/>
          </p:nvPr>
        </p:nvSpPr>
        <p:spPr/>
        <p:txBody>
          <a:bodyPr/>
          <a:lstStyle/>
          <a:p>
            <a:fld id="{BB055922-87EB-483D-8474-2C9330A0D922}" type="slidenum">
              <a:rPr lang="en-US" smtClean="0"/>
              <a:t>78</a:t>
            </a:fld>
            <a:endParaRPr lang="en-US"/>
          </a:p>
        </p:txBody>
      </p:sp>
      <p:pic>
        <p:nvPicPr>
          <p:cNvPr id="8" name="Picture 7">
            <a:extLst>
              <a:ext uri="{FF2B5EF4-FFF2-40B4-BE49-F238E27FC236}">
                <a16:creationId xmlns:a16="http://schemas.microsoft.com/office/drawing/2014/main" id="{634ACF86-3E10-465B-8FB6-ADB1158D4D73}"/>
              </a:ext>
            </a:extLst>
          </p:cNvPr>
          <p:cNvPicPr>
            <a:picLocks noChangeAspect="1"/>
          </p:cNvPicPr>
          <p:nvPr/>
        </p:nvPicPr>
        <p:blipFill>
          <a:blip r:embed="rId2"/>
          <a:stretch>
            <a:fillRect/>
          </a:stretch>
        </p:blipFill>
        <p:spPr>
          <a:xfrm>
            <a:off x="899592" y="1427800"/>
            <a:ext cx="7488832" cy="501836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172898"/>
            <a:ext cx="1728192" cy="1247680"/>
          </a:xfrm>
          <a:prstGeom prst="rect">
            <a:avLst/>
          </a:prstGeom>
        </p:spPr>
      </p:pic>
    </p:spTree>
    <p:extLst>
      <p:ext uri="{BB962C8B-B14F-4D97-AF65-F5344CB8AC3E}">
        <p14:creationId xmlns:p14="http://schemas.microsoft.com/office/powerpoint/2010/main" val="4138442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DD6A-03E2-4374-8588-57FC3EEED886}"/>
              </a:ext>
            </a:extLst>
          </p:cNvPr>
          <p:cNvSpPr>
            <a:spLocks noGrp="1"/>
          </p:cNvSpPr>
          <p:nvPr>
            <p:ph type="title"/>
          </p:nvPr>
        </p:nvSpPr>
        <p:spPr>
          <a:xfrm>
            <a:off x="2915816" y="274638"/>
            <a:ext cx="5770984" cy="994122"/>
          </a:xfrm>
        </p:spPr>
        <p:txBody>
          <a:bodyPr>
            <a:normAutofit fontScale="90000"/>
          </a:bodyPr>
          <a:lstStyle/>
          <a:p>
            <a:r>
              <a:rPr lang="en-IN" sz="3600" b="1" dirty="0">
                <a:latin typeface="Times New Roman" pitchFamily="18" charset="0"/>
                <a:cs typeface="Times New Roman" pitchFamily="18" charset="0"/>
              </a:rPr>
              <a:t>Single layer feed forward Neural Network</a:t>
            </a:r>
            <a:endParaRPr lang="en-IN" sz="3600" dirty="0"/>
          </a:p>
        </p:txBody>
      </p:sp>
      <p:sp>
        <p:nvSpPr>
          <p:cNvPr id="4" name="Footer Placeholder 3">
            <a:extLst>
              <a:ext uri="{FF2B5EF4-FFF2-40B4-BE49-F238E27FC236}">
                <a16:creationId xmlns:a16="http://schemas.microsoft.com/office/drawing/2014/main" id="{6459B8C4-6CB5-4F46-8987-8DB9BAFF6255}"/>
              </a:ext>
            </a:extLst>
          </p:cNvPr>
          <p:cNvSpPr>
            <a:spLocks noGrp="1"/>
          </p:cNvSpPr>
          <p:nvPr>
            <p:ph type="ftr" sz="quarter" idx="11"/>
          </p:nvPr>
        </p:nvSpPr>
        <p:spPr>
          <a:xfrm>
            <a:off x="3124200" y="6356350"/>
            <a:ext cx="3680048"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5B48D4C-A5E1-43B5-8C44-8D23F72A5B7A}"/>
              </a:ext>
            </a:extLst>
          </p:cNvPr>
          <p:cNvSpPr>
            <a:spLocks noGrp="1"/>
          </p:cNvSpPr>
          <p:nvPr>
            <p:ph type="sldNum" sz="quarter" idx="12"/>
          </p:nvPr>
        </p:nvSpPr>
        <p:spPr/>
        <p:txBody>
          <a:bodyPr/>
          <a:lstStyle/>
          <a:p>
            <a:fld id="{BB055922-87EB-483D-8474-2C9330A0D922}" type="slidenum">
              <a:rPr lang="en-US" smtClean="0"/>
              <a:t>79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10" name="object 4"/>
          <p:cNvSpPr txBox="1">
            <a:spLocks noGrp="1"/>
          </p:cNvSpPr>
          <p:nvPr>
            <p:ph idx="1"/>
          </p:nvPr>
        </p:nvSpPr>
        <p:spPr>
          <a:xfrm>
            <a:off x="539552" y="2060848"/>
            <a:ext cx="8229600" cy="4143698"/>
          </a:xfrm>
          <a:prstGeom prst="rect">
            <a:avLst/>
          </a:prstGeom>
        </p:spPr>
        <p:txBody>
          <a:bodyPr vert="horz" wrap="square" lIns="0" tIns="6985" rIns="0" bIns="0" rtlCol="0">
            <a:spAutoFit/>
          </a:bodyPr>
          <a:lstStyle/>
          <a:p>
            <a:pPr marL="235585" marR="316230" algn="just">
              <a:lnSpc>
                <a:spcPct val="102600"/>
              </a:lnSpc>
              <a:spcBef>
                <a:spcPts val="55"/>
              </a:spcBef>
            </a:pPr>
            <a:r>
              <a:rPr sz="2400" spc="-25" dirty="0"/>
              <a:t>We</a:t>
            </a:r>
            <a:r>
              <a:rPr sz="2400" spc="5" dirty="0"/>
              <a:t> </a:t>
            </a:r>
            <a:r>
              <a:rPr sz="2400" spc="-10" dirty="0"/>
              <a:t>see,</a:t>
            </a:r>
            <a:r>
              <a:rPr sz="2400" spc="10" dirty="0"/>
              <a:t> </a:t>
            </a:r>
            <a:r>
              <a:rPr sz="2400" spc="-10" dirty="0"/>
              <a:t>a</a:t>
            </a:r>
            <a:r>
              <a:rPr sz="2400" spc="10" dirty="0"/>
              <a:t> </a:t>
            </a:r>
            <a:r>
              <a:rPr sz="2400" spc="-20" dirty="0"/>
              <a:t>layer</a:t>
            </a:r>
            <a:r>
              <a:rPr sz="2400" spc="5" dirty="0"/>
              <a:t> </a:t>
            </a:r>
            <a:r>
              <a:rPr sz="2400" spc="-5" dirty="0"/>
              <a:t>of</a:t>
            </a:r>
            <a:r>
              <a:rPr sz="2400" spc="10" dirty="0"/>
              <a:t> </a:t>
            </a:r>
            <a:r>
              <a:rPr sz="2400" i="1" spc="-10" dirty="0">
                <a:latin typeface="Arial"/>
                <a:cs typeface="Arial"/>
              </a:rPr>
              <a:t>n</a:t>
            </a:r>
            <a:r>
              <a:rPr sz="2400" i="1" spc="15" dirty="0">
                <a:latin typeface="Arial"/>
                <a:cs typeface="Arial"/>
              </a:rPr>
              <a:t> </a:t>
            </a:r>
            <a:r>
              <a:rPr sz="2400" spc="-5" dirty="0"/>
              <a:t>neurons</a:t>
            </a:r>
            <a:r>
              <a:rPr sz="2400" spc="5" dirty="0"/>
              <a:t> </a:t>
            </a:r>
            <a:r>
              <a:rPr sz="2400" spc="-5" dirty="0"/>
              <a:t>constitutues</a:t>
            </a:r>
            <a:r>
              <a:rPr sz="2400" spc="10" dirty="0"/>
              <a:t> </a:t>
            </a:r>
            <a:r>
              <a:rPr sz="2400" spc="-10" dirty="0"/>
              <a:t>a</a:t>
            </a:r>
            <a:r>
              <a:rPr sz="2400" spc="10" dirty="0"/>
              <a:t> </a:t>
            </a:r>
            <a:r>
              <a:rPr sz="2400" spc="-10" dirty="0"/>
              <a:t>single</a:t>
            </a:r>
            <a:r>
              <a:rPr sz="2400" spc="5" dirty="0"/>
              <a:t> </a:t>
            </a:r>
            <a:r>
              <a:rPr sz="2400" spc="-20" dirty="0"/>
              <a:t>layer</a:t>
            </a:r>
            <a:r>
              <a:rPr sz="2400" spc="10" dirty="0"/>
              <a:t> </a:t>
            </a:r>
            <a:r>
              <a:rPr sz="2400" spc="-15" dirty="0"/>
              <a:t>feed </a:t>
            </a:r>
            <a:r>
              <a:rPr sz="2400" spc="-275" dirty="0"/>
              <a:t> </a:t>
            </a:r>
            <a:r>
              <a:rPr sz="2400" spc="-15" dirty="0"/>
              <a:t>forward</a:t>
            </a:r>
            <a:r>
              <a:rPr sz="2400" spc="5" dirty="0"/>
              <a:t> </a:t>
            </a:r>
            <a:r>
              <a:rPr sz="2400" spc="-10" dirty="0"/>
              <a:t>neural</a:t>
            </a:r>
            <a:r>
              <a:rPr sz="2400" spc="10" dirty="0"/>
              <a:t> </a:t>
            </a:r>
            <a:r>
              <a:rPr sz="2400" spc="-5" dirty="0"/>
              <a:t>network.</a:t>
            </a:r>
          </a:p>
          <a:p>
            <a:pPr marL="235585" marR="244475" algn="just">
              <a:lnSpc>
                <a:spcPct val="102699"/>
              </a:lnSpc>
              <a:spcBef>
                <a:spcPts val="865"/>
              </a:spcBef>
            </a:pPr>
            <a:r>
              <a:rPr sz="2400" spc="-10" dirty="0"/>
              <a:t>This</a:t>
            </a:r>
            <a:r>
              <a:rPr sz="2400" spc="15" dirty="0"/>
              <a:t> </a:t>
            </a:r>
            <a:r>
              <a:rPr sz="2400" spc="-10" dirty="0"/>
              <a:t>is</a:t>
            </a:r>
            <a:r>
              <a:rPr sz="2400" spc="20" dirty="0"/>
              <a:t> </a:t>
            </a:r>
            <a:r>
              <a:rPr sz="2400" spc="-5" dirty="0"/>
              <a:t>so</a:t>
            </a:r>
            <a:r>
              <a:rPr sz="2400" spc="15" dirty="0"/>
              <a:t> </a:t>
            </a:r>
            <a:r>
              <a:rPr sz="2400" spc="-10" dirty="0"/>
              <a:t>called</a:t>
            </a:r>
            <a:r>
              <a:rPr sz="2400" spc="20" dirty="0"/>
              <a:t> </a:t>
            </a:r>
            <a:r>
              <a:rPr sz="2400" spc="-10" dirty="0"/>
              <a:t>because,</a:t>
            </a:r>
            <a:r>
              <a:rPr sz="2400" spc="20" dirty="0"/>
              <a:t> </a:t>
            </a:r>
            <a:r>
              <a:rPr sz="2400" spc="-10" dirty="0"/>
              <a:t>it</a:t>
            </a:r>
            <a:r>
              <a:rPr sz="2400" spc="15" dirty="0"/>
              <a:t> </a:t>
            </a:r>
            <a:r>
              <a:rPr sz="2400" spc="-10" dirty="0"/>
              <a:t>contains</a:t>
            </a:r>
            <a:r>
              <a:rPr sz="2400" spc="20" dirty="0"/>
              <a:t> </a:t>
            </a:r>
            <a:r>
              <a:rPr sz="2400" spc="-10" dirty="0"/>
              <a:t>a</a:t>
            </a:r>
            <a:r>
              <a:rPr sz="2400" spc="20" dirty="0"/>
              <a:t> </a:t>
            </a:r>
            <a:r>
              <a:rPr sz="2400" spc="-10" dirty="0"/>
              <a:t>single</a:t>
            </a:r>
            <a:r>
              <a:rPr sz="2400" spc="15" dirty="0"/>
              <a:t> </a:t>
            </a:r>
            <a:r>
              <a:rPr sz="2400" spc="-20" dirty="0"/>
              <a:t>layer</a:t>
            </a:r>
            <a:r>
              <a:rPr sz="2400" spc="20" dirty="0"/>
              <a:t> </a:t>
            </a:r>
            <a:r>
              <a:rPr sz="2400" spc="-5" dirty="0"/>
              <a:t>of</a:t>
            </a:r>
            <a:r>
              <a:rPr sz="2400" spc="20" dirty="0"/>
              <a:t> </a:t>
            </a:r>
            <a:r>
              <a:rPr sz="2400" spc="-5" dirty="0"/>
              <a:t>artificial </a:t>
            </a:r>
            <a:r>
              <a:rPr sz="2400" spc="-280" dirty="0"/>
              <a:t> </a:t>
            </a:r>
            <a:r>
              <a:rPr sz="2400" spc="-10" dirty="0"/>
              <a:t>neurons.</a:t>
            </a:r>
          </a:p>
          <a:p>
            <a:pPr marL="235585" marR="13335" algn="just">
              <a:lnSpc>
                <a:spcPct val="102600"/>
              </a:lnSpc>
              <a:spcBef>
                <a:spcPts val="865"/>
              </a:spcBef>
            </a:pPr>
            <a:r>
              <a:rPr sz="2400" spc="-5" dirty="0"/>
              <a:t>Note</a:t>
            </a:r>
            <a:r>
              <a:rPr sz="2400" spc="10" dirty="0"/>
              <a:t> </a:t>
            </a:r>
            <a:r>
              <a:rPr sz="2400" spc="-5" dirty="0"/>
              <a:t>that</a:t>
            </a:r>
            <a:r>
              <a:rPr sz="2400" spc="10" dirty="0"/>
              <a:t> </a:t>
            </a:r>
            <a:r>
              <a:rPr sz="2400" spc="-5" dirty="0"/>
              <a:t>the</a:t>
            </a:r>
            <a:r>
              <a:rPr sz="2400" spc="10" dirty="0"/>
              <a:t> </a:t>
            </a:r>
            <a:r>
              <a:rPr sz="2400" spc="-10" dirty="0"/>
              <a:t>input</a:t>
            </a:r>
            <a:r>
              <a:rPr sz="2400" spc="10" dirty="0"/>
              <a:t> </a:t>
            </a:r>
            <a:r>
              <a:rPr sz="2400" spc="-20" dirty="0"/>
              <a:t>layer</a:t>
            </a:r>
            <a:r>
              <a:rPr sz="2400" spc="10" dirty="0"/>
              <a:t> </a:t>
            </a:r>
            <a:r>
              <a:rPr sz="2400" spc="-10" dirty="0"/>
              <a:t>and</a:t>
            </a:r>
            <a:r>
              <a:rPr sz="2400" spc="15" dirty="0"/>
              <a:t> </a:t>
            </a:r>
            <a:r>
              <a:rPr sz="2400" spc="-5" dirty="0"/>
              <a:t>output</a:t>
            </a:r>
            <a:r>
              <a:rPr sz="2400" spc="10" dirty="0"/>
              <a:t> </a:t>
            </a:r>
            <a:r>
              <a:rPr sz="2400" spc="-25" dirty="0"/>
              <a:t>layer,</a:t>
            </a:r>
            <a:r>
              <a:rPr sz="2400" spc="10" dirty="0"/>
              <a:t> </a:t>
            </a:r>
            <a:r>
              <a:rPr sz="2400" spc="-10" dirty="0"/>
              <a:t>which</a:t>
            </a:r>
            <a:r>
              <a:rPr sz="2400" spc="10" dirty="0"/>
              <a:t> </a:t>
            </a:r>
            <a:r>
              <a:rPr sz="2400" spc="-10" dirty="0"/>
              <a:t>receive</a:t>
            </a:r>
            <a:r>
              <a:rPr sz="2400" spc="10" dirty="0"/>
              <a:t> </a:t>
            </a:r>
            <a:r>
              <a:rPr sz="2400" spc="-10" dirty="0"/>
              <a:t>input </a:t>
            </a:r>
            <a:r>
              <a:rPr sz="2400" spc="-5" dirty="0"/>
              <a:t> </a:t>
            </a:r>
            <a:r>
              <a:rPr sz="2400" spc="-10" dirty="0"/>
              <a:t>signals</a:t>
            </a:r>
            <a:r>
              <a:rPr sz="2400" spc="15" dirty="0"/>
              <a:t> </a:t>
            </a:r>
            <a:r>
              <a:rPr sz="2400" spc="-10" dirty="0"/>
              <a:t>and</a:t>
            </a:r>
            <a:r>
              <a:rPr sz="2400" spc="15" dirty="0"/>
              <a:t> </a:t>
            </a:r>
            <a:r>
              <a:rPr sz="2400" spc="-10" dirty="0"/>
              <a:t>transmit</a:t>
            </a:r>
            <a:r>
              <a:rPr sz="2400" spc="15" dirty="0"/>
              <a:t> </a:t>
            </a:r>
            <a:r>
              <a:rPr sz="2400" spc="-5" dirty="0"/>
              <a:t>output</a:t>
            </a:r>
            <a:r>
              <a:rPr sz="2400" spc="20" dirty="0"/>
              <a:t> </a:t>
            </a:r>
            <a:r>
              <a:rPr sz="2400" spc="-10" dirty="0"/>
              <a:t>signals</a:t>
            </a:r>
            <a:r>
              <a:rPr sz="2400" spc="15" dirty="0"/>
              <a:t> </a:t>
            </a:r>
            <a:r>
              <a:rPr sz="2400" spc="-5" dirty="0"/>
              <a:t>are</a:t>
            </a:r>
            <a:r>
              <a:rPr sz="2400" spc="15" dirty="0"/>
              <a:t> </a:t>
            </a:r>
            <a:r>
              <a:rPr sz="2400" spc="-10" dirty="0"/>
              <a:t>although</a:t>
            </a:r>
            <a:r>
              <a:rPr sz="2400" spc="15" dirty="0"/>
              <a:t> </a:t>
            </a:r>
            <a:r>
              <a:rPr sz="2400" spc="-10" dirty="0"/>
              <a:t>called</a:t>
            </a:r>
            <a:r>
              <a:rPr sz="2400" spc="20" dirty="0"/>
              <a:t> </a:t>
            </a:r>
            <a:r>
              <a:rPr sz="2400" spc="-20" dirty="0"/>
              <a:t>layers, </a:t>
            </a:r>
            <a:r>
              <a:rPr sz="2400" spc="-15" dirty="0"/>
              <a:t> they</a:t>
            </a:r>
            <a:r>
              <a:rPr sz="2400" spc="15" dirty="0"/>
              <a:t> </a:t>
            </a:r>
            <a:r>
              <a:rPr sz="2400" spc="-5" dirty="0"/>
              <a:t>are</a:t>
            </a:r>
            <a:r>
              <a:rPr sz="2400" spc="15" dirty="0"/>
              <a:t> </a:t>
            </a:r>
            <a:r>
              <a:rPr sz="2400" spc="-10" dirty="0"/>
              <a:t>actually</a:t>
            </a:r>
            <a:r>
              <a:rPr sz="2400" spc="15" dirty="0"/>
              <a:t> </a:t>
            </a:r>
            <a:r>
              <a:rPr sz="2400" spc="-5" dirty="0"/>
              <a:t>boundary</a:t>
            </a:r>
            <a:r>
              <a:rPr sz="2400" spc="15" dirty="0"/>
              <a:t> </a:t>
            </a:r>
            <a:r>
              <a:rPr sz="2400" spc="-5" dirty="0"/>
              <a:t>of</a:t>
            </a:r>
            <a:r>
              <a:rPr sz="2400" spc="15" dirty="0"/>
              <a:t> </a:t>
            </a:r>
            <a:r>
              <a:rPr sz="2400" spc="-5" dirty="0"/>
              <a:t>the</a:t>
            </a:r>
            <a:r>
              <a:rPr sz="2400" spc="15" dirty="0"/>
              <a:t> </a:t>
            </a:r>
            <a:r>
              <a:rPr sz="2400" spc="-5" dirty="0"/>
              <a:t>architecture</a:t>
            </a:r>
            <a:r>
              <a:rPr sz="2400" spc="15" dirty="0"/>
              <a:t> </a:t>
            </a:r>
            <a:r>
              <a:rPr sz="2400" spc="-10" dirty="0"/>
              <a:t>and</a:t>
            </a:r>
            <a:r>
              <a:rPr sz="2400" spc="15" dirty="0"/>
              <a:t> </a:t>
            </a:r>
            <a:r>
              <a:rPr sz="2400" spc="-10" dirty="0"/>
              <a:t>hence</a:t>
            </a:r>
            <a:r>
              <a:rPr sz="2400" spc="15" dirty="0"/>
              <a:t> </a:t>
            </a:r>
            <a:r>
              <a:rPr sz="2400" spc="-5" dirty="0"/>
              <a:t>truly</a:t>
            </a:r>
            <a:r>
              <a:rPr sz="2400" spc="15" dirty="0"/>
              <a:t> </a:t>
            </a:r>
            <a:r>
              <a:rPr sz="2400" spc="-5" dirty="0"/>
              <a:t>not </a:t>
            </a:r>
            <a:r>
              <a:rPr sz="2400" spc="-275" dirty="0"/>
              <a:t> </a:t>
            </a:r>
            <a:r>
              <a:rPr sz="2400" spc="-20" dirty="0"/>
              <a:t>layers.</a:t>
            </a:r>
          </a:p>
          <a:p>
            <a:pPr marL="235585" marR="5080" algn="just">
              <a:lnSpc>
                <a:spcPct val="102600"/>
              </a:lnSpc>
              <a:spcBef>
                <a:spcPts val="870"/>
              </a:spcBef>
            </a:pPr>
            <a:r>
              <a:rPr sz="2400" spc="-10" dirty="0"/>
              <a:t>The</a:t>
            </a:r>
            <a:r>
              <a:rPr sz="2400" spc="10" dirty="0"/>
              <a:t> </a:t>
            </a:r>
            <a:r>
              <a:rPr sz="2400" spc="-10" dirty="0"/>
              <a:t>only</a:t>
            </a:r>
            <a:r>
              <a:rPr sz="2400" spc="10" dirty="0"/>
              <a:t> </a:t>
            </a:r>
            <a:r>
              <a:rPr sz="2400" spc="-20" dirty="0"/>
              <a:t>layer</a:t>
            </a:r>
            <a:r>
              <a:rPr sz="2400" spc="10" dirty="0"/>
              <a:t> </a:t>
            </a:r>
            <a:r>
              <a:rPr sz="2400" spc="-10" dirty="0"/>
              <a:t>in</a:t>
            </a:r>
            <a:r>
              <a:rPr sz="2400" spc="15" dirty="0"/>
              <a:t> </a:t>
            </a:r>
            <a:r>
              <a:rPr sz="2400" spc="-5" dirty="0"/>
              <a:t>the</a:t>
            </a:r>
            <a:r>
              <a:rPr sz="2400" spc="10" dirty="0"/>
              <a:t> </a:t>
            </a:r>
            <a:r>
              <a:rPr sz="2400" spc="-5" dirty="0"/>
              <a:t>architecture</a:t>
            </a:r>
            <a:r>
              <a:rPr sz="2400" spc="10" dirty="0"/>
              <a:t> </a:t>
            </a:r>
            <a:r>
              <a:rPr sz="2400" spc="-10" dirty="0"/>
              <a:t>is</a:t>
            </a:r>
            <a:r>
              <a:rPr sz="2400" spc="15" dirty="0"/>
              <a:t> </a:t>
            </a:r>
            <a:r>
              <a:rPr sz="2400" spc="-5" dirty="0"/>
              <a:t>the</a:t>
            </a:r>
            <a:r>
              <a:rPr sz="2400" spc="10" dirty="0"/>
              <a:t> </a:t>
            </a:r>
            <a:r>
              <a:rPr sz="2400" spc="-5" dirty="0"/>
              <a:t>synaptic</a:t>
            </a:r>
            <a:r>
              <a:rPr sz="2400" spc="10" dirty="0"/>
              <a:t> </a:t>
            </a:r>
            <a:r>
              <a:rPr sz="2400" spc="-10" dirty="0"/>
              <a:t>links</a:t>
            </a:r>
            <a:r>
              <a:rPr sz="2400" spc="15" dirty="0"/>
              <a:t> </a:t>
            </a:r>
            <a:r>
              <a:rPr sz="2400" spc="-5" dirty="0"/>
              <a:t>carrying</a:t>
            </a:r>
            <a:r>
              <a:rPr sz="2400" spc="10" dirty="0"/>
              <a:t> </a:t>
            </a:r>
            <a:r>
              <a:rPr sz="2400" spc="-5" dirty="0"/>
              <a:t>the </a:t>
            </a:r>
            <a:r>
              <a:rPr sz="2400" spc="-275" dirty="0"/>
              <a:t> </a:t>
            </a:r>
            <a:r>
              <a:rPr sz="2400" spc="-10" dirty="0"/>
              <a:t>weights</a:t>
            </a:r>
            <a:r>
              <a:rPr sz="2400" spc="5" dirty="0"/>
              <a:t> </a:t>
            </a:r>
            <a:r>
              <a:rPr sz="2400" spc="-5" dirty="0"/>
              <a:t>connect</a:t>
            </a:r>
            <a:r>
              <a:rPr sz="2400" spc="10" dirty="0"/>
              <a:t> </a:t>
            </a:r>
            <a:r>
              <a:rPr sz="2400" spc="-15" dirty="0"/>
              <a:t>every</a:t>
            </a:r>
            <a:r>
              <a:rPr sz="2400" spc="10" dirty="0"/>
              <a:t> </a:t>
            </a:r>
            <a:r>
              <a:rPr sz="2400" spc="-10" dirty="0"/>
              <a:t>input</a:t>
            </a:r>
            <a:r>
              <a:rPr sz="2400" spc="10" dirty="0"/>
              <a:t> </a:t>
            </a:r>
            <a:r>
              <a:rPr sz="2400" spc="-5" dirty="0"/>
              <a:t>to</a:t>
            </a:r>
            <a:r>
              <a:rPr sz="2400" spc="10" dirty="0"/>
              <a:t> </a:t>
            </a:r>
            <a:r>
              <a:rPr sz="2400" spc="-5" dirty="0"/>
              <a:t>the</a:t>
            </a:r>
            <a:r>
              <a:rPr sz="2400" spc="10" dirty="0"/>
              <a:t> </a:t>
            </a:r>
            <a:r>
              <a:rPr sz="2400" spc="-5" dirty="0"/>
              <a:t>output</a:t>
            </a:r>
            <a:r>
              <a:rPr sz="2400" spc="10" dirty="0"/>
              <a:t> </a:t>
            </a:r>
            <a:r>
              <a:rPr sz="2400" spc="-10" dirty="0"/>
              <a:t>neurons.</a:t>
            </a:r>
          </a:p>
        </p:txBody>
      </p:sp>
    </p:spTree>
    <p:extLst>
      <p:ext uri="{BB962C8B-B14F-4D97-AF65-F5344CB8AC3E}">
        <p14:creationId xmlns:p14="http://schemas.microsoft.com/office/powerpoint/2010/main" val="3009258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19CC-60CF-4C99-B111-96B0DB0B1966}"/>
              </a:ext>
            </a:extLst>
          </p:cNvPr>
          <p:cNvSpPr>
            <a:spLocks noGrp="1"/>
          </p:cNvSpPr>
          <p:nvPr>
            <p:ph type="title"/>
          </p:nvPr>
        </p:nvSpPr>
        <p:spPr>
          <a:xfrm>
            <a:off x="2162102" y="476672"/>
            <a:ext cx="6524698" cy="745759"/>
          </a:xfrm>
        </p:spPr>
        <p:txBody>
          <a:bodyPr>
            <a:normAutofit/>
          </a:bodyPr>
          <a:lstStyle/>
          <a:p>
            <a:r>
              <a:rPr lang="en-US" sz="3600" b="1" dirty="0"/>
              <a:t>Hard Computing</a:t>
            </a:r>
            <a:endParaRPr lang="en-IN" sz="3600" b="1" dirty="0"/>
          </a:p>
        </p:txBody>
      </p:sp>
      <p:sp>
        <p:nvSpPr>
          <p:cNvPr id="3" name="Content Placeholder 2">
            <a:extLst>
              <a:ext uri="{FF2B5EF4-FFF2-40B4-BE49-F238E27FC236}">
                <a16:creationId xmlns:a16="http://schemas.microsoft.com/office/drawing/2014/main" id="{FCCD4B85-DFC4-45E8-87CE-D872C1366447}"/>
              </a:ext>
            </a:extLst>
          </p:cNvPr>
          <p:cNvSpPr>
            <a:spLocks noGrp="1"/>
          </p:cNvSpPr>
          <p:nvPr>
            <p:ph idx="1"/>
          </p:nvPr>
        </p:nvSpPr>
        <p:spPr>
          <a:xfrm>
            <a:off x="457200" y="1600200"/>
            <a:ext cx="8229600" cy="4565104"/>
          </a:xfrm>
        </p:spPr>
        <p:txBody>
          <a:bodyPr>
            <a:normAutofit fontScale="92500"/>
          </a:bodyPr>
          <a:lstStyle/>
          <a:p>
            <a:pPr marL="45720" indent="0">
              <a:lnSpc>
                <a:spcPct val="80000"/>
              </a:lnSpc>
              <a:buNone/>
            </a:pPr>
            <a:endParaRPr lang="en-US" sz="2400" dirty="0" smtClean="0"/>
          </a:p>
          <a:p>
            <a:pPr marL="45720" indent="0">
              <a:lnSpc>
                <a:spcPct val="80000"/>
              </a:lnSpc>
              <a:buNone/>
            </a:pPr>
            <a:r>
              <a:rPr lang="en-US" sz="2400" b="1" dirty="0" smtClean="0"/>
              <a:t>In </a:t>
            </a:r>
            <a:r>
              <a:rPr lang="en-US" sz="2400" b="1" dirty="0"/>
              <a:t>1996, LA </a:t>
            </a:r>
            <a:r>
              <a:rPr lang="en-US" sz="2400" b="1" dirty="0" err="1"/>
              <a:t>Zade</a:t>
            </a:r>
            <a:r>
              <a:rPr lang="en-US" sz="2400" b="1" dirty="0"/>
              <a:t> (LAZ) introduced the term hard computing</a:t>
            </a:r>
            <a:r>
              <a:rPr lang="en-US" sz="2400" b="1" dirty="0" smtClean="0"/>
              <a:t>.</a:t>
            </a:r>
          </a:p>
          <a:p>
            <a:pPr marL="45720" indent="0">
              <a:lnSpc>
                <a:spcPct val="80000"/>
              </a:lnSpc>
              <a:buNone/>
            </a:pPr>
            <a:r>
              <a:rPr lang="en-US" sz="2400" b="1" dirty="0" smtClean="0"/>
              <a:t>According </a:t>
            </a:r>
            <a:r>
              <a:rPr lang="en-US" sz="2400" b="1" dirty="0"/>
              <a:t>to LAZ: We term a computing as ”Hard” computing, if </a:t>
            </a:r>
          </a:p>
          <a:p>
            <a:pPr marL="502920" indent="-457200">
              <a:lnSpc>
                <a:spcPct val="80000"/>
              </a:lnSpc>
              <a:buAutoNum type="arabicPeriod"/>
            </a:pPr>
            <a:r>
              <a:rPr lang="en-US" sz="2400" dirty="0"/>
              <a:t>Precise result is guaranteed </a:t>
            </a:r>
          </a:p>
          <a:p>
            <a:pPr marL="502920" indent="-457200">
              <a:lnSpc>
                <a:spcPct val="80000"/>
              </a:lnSpc>
              <a:buAutoNum type="arabicPeriod"/>
            </a:pPr>
            <a:r>
              <a:rPr lang="en-US" sz="2400" dirty="0"/>
              <a:t>Control action is unambiguous </a:t>
            </a:r>
          </a:p>
          <a:p>
            <a:pPr marL="502920" indent="-457200">
              <a:lnSpc>
                <a:spcPct val="80000"/>
              </a:lnSpc>
              <a:buAutoNum type="arabicPeriod"/>
            </a:pPr>
            <a:r>
              <a:rPr lang="en-US" sz="2400" dirty="0"/>
              <a:t>Control action is formally defined (i.e. with mathematical </a:t>
            </a:r>
            <a:r>
              <a:rPr lang="en-US" sz="2400" dirty="0" smtClean="0"/>
              <a:t>model or algorithm) </a:t>
            </a:r>
          </a:p>
          <a:p>
            <a:pPr marL="45720" indent="0">
              <a:lnSpc>
                <a:spcPct val="80000"/>
              </a:lnSpc>
              <a:buNone/>
            </a:pPr>
            <a:r>
              <a:rPr lang="en-US" sz="2400" b="1" dirty="0" smtClean="0"/>
              <a:t>Example of Hard Computing: </a:t>
            </a:r>
            <a:endParaRPr lang="en-US" sz="2400" b="1" dirty="0"/>
          </a:p>
          <a:p>
            <a:pPr marL="45720" indent="0">
              <a:lnSpc>
                <a:spcPct val="80000"/>
              </a:lnSpc>
              <a:buNone/>
            </a:pPr>
            <a:r>
              <a:rPr lang="en-US" sz="2400" dirty="0"/>
              <a:t>	Solving numerical problems (e.g. Roots of polynomials, </a:t>
            </a:r>
            <a:r>
              <a:rPr lang="en-US" sz="2400" dirty="0" smtClean="0"/>
              <a:t>Integration etc</a:t>
            </a:r>
            <a:r>
              <a:rPr lang="en-US" sz="2400" dirty="0"/>
              <a:t>.) </a:t>
            </a:r>
          </a:p>
          <a:p>
            <a:pPr marL="45720" indent="0">
              <a:lnSpc>
                <a:spcPct val="80000"/>
              </a:lnSpc>
              <a:buNone/>
            </a:pPr>
            <a:r>
              <a:rPr lang="en-US" sz="2400" dirty="0"/>
              <a:t>	 Searching and sorting techniques </a:t>
            </a:r>
          </a:p>
          <a:p>
            <a:pPr marL="45720" indent="0">
              <a:lnSpc>
                <a:spcPct val="80000"/>
              </a:lnSpc>
              <a:buNone/>
            </a:pPr>
            <a:r>
              <a:rPr lang="en-US" sz="2400" dirty="0"/>
              <a:t>	Solving ”Computational 	Geometry” problems (e.g. Shortest tour in 	Graph theory, Finding closest pair of points etc.)</a:t>
            </a:r>
            <a:endParaRPr lang="en-IN" sz="2400" dirty="0"/>
          </a:p>
        </p:txBody>
      </p:sp>
      <p:sp>
        <p:nvSpPr>
          <p:cNvPr id="4" name="Footer Placeholder 3">
            <a:extLst>
              <a:ext uri="{FF2B5EF4-FFF2-40B4-BE49-F238E27FC236}">
                <a16:creationId xmlns:a16="http://schemas.microsoft.com/office/drawing/2014/main" id="{97DE0C11-6A5E-4393-83E0-A56E82D77CFA}"/>
              </a:ext>
            </a:extLst>
          </p:cNvPr>
          <p:cNvSpPr>
            <a:spLocks noGrp="1"/>
          </p:cNvSpPr>
          <p:nvPr>
            <p:ph type="ftr" sz="quarter" idx="11"/>
          </p:nvPr>
        </p:nvSpPr>
        <p:spPr>
          <a:xfrm>
            <a:off x="3124200" y="6356350"/>
            <a:ext cx="34290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8418846-743E-47AE-BB6C-5F018CADC999}"/>
              </a:ext>
            </a:extLst>
          </p:cNvPr>
          <p:cNvSpPr>
            <a:spLocks noGrp="1"/>
          </p:cNvSpPr>
          <p:nvPr>
            <p:ph type="sldNum" sz="quarter" idx="12"/>
          </p:nvPr>
        </p:nvSpPr>
        <p:spPr/>
        <p:txBody>
          <a:bodyPr/>
          <a:lstStyle/>
          <a:p>
            <a:fld id="{BB055922-87EB-483D-8474-2C9330A0D922}" type="slidenum">
              <a:rPr lang="en-US" smtClean="0"/>
              <a:t>8</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06203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9752" y="194370"/>
            <a:ext cx="6160687" cy="465194"/>
          </a:xfrm>
          <a:prstGeom prst="rect">
            <a:avLst/>
          </a:prstGeom>
        </p:spPr>
        <p:txBody>
          <a:bodyPr vert="horz" wrap="square" lIns="0" tIns="33975" rIns="0" bIns="0" rtlCol="0" anchor="ctr">
            <a:spAutoFit/>
          </a:bodyPr>
          <a:lstStyle/>
          <a:p>
            <a:pPr marL="25168">
              <a:spcBef>
                <a:spcPts val="268"/>
              </a:spcBef>
            </a:pPr>
            <a:r>
              <a:rPr sz="2774" spc="30" dirty="0">
                <a:solidFill>
                  <a:srgbClr val="FFFFFF"/>
                </a:solidFill>
              </a:rPr>
              <a:t>Modeling</a:t>
            </a:r>
            <a:r>
              <a:rPr sz="2774" spc="-89" dirty="0">
                <a:solidFill>
                  <a:srgbClr val="FFFFFF"/>
                </a:solidFill>
              </a:rPr>
              <a:t> </a:t>
            </a:r>
            <a:r>
              <a:rPr sz="2774" spc="40" dirty="0" smtClean="0">
                <a:solidFill>
                  <a:srgbClr val="FFFFFF"/>
                </a:solidFill>
              </a:rPr>
              <a:t>SL</a:t>
            </a:r>
            <a:r>
              <a:rPr lang="en-IN" sz="2800" b="1" dirty="0">
                <a:latin typeface="Times New Roman" pitchFamily="18" charset="0"/>
                <a:cs typeface="Times New Roman" pitchFamily="18" charset="0"/>
              </a:rPr>
              <a:t>Modelling SLFFNN</a:t>
            </a:r>
            <a:r>
              <a:rPr sz="2774" spc="40" dirty="0" smtClean="0">
                <a:solidFill>
                  <a:srgbClr val="FFFFFF"/>
                </a:solidFill>
              </a:rPr>
              <a:t>FFNN</a:t>
            </a:r>
            <a:endParaRPr sz="2774" dirty="0"/>
          </a:p>
        </p:txBody>
      </p:sp>
      <p:sp>
        <p:nvSpPr>
          <p:cNvPr id="37" name="object 37"/>
          <p:cNvSpPr txBox="1">
            <a:spLocks noGrp="1"/>
          </p:cNvSpPr>
          <p:nvPr>
            <p:ph type="dt" sz="half" idx="10"/>
          </p:nvPr>
        </p:nvSpPr>
        <p:spPr>
          <a:xfrm>
            <a:off x="910206" y="12856617"/>
            <a:ext cx="4228051" cy="202455"/>
          </a:xfrm>
          <a:prstGeom prst="rect">
            <a:avLst/>
          </a:prstGeom>
        </p:spPr>
        <p:txBody>
          <a:bodyPr vert="horz" wrap="square" lIns="0" tIns="17617" rIns="0" bIns="0" rtlCol="0" anchor="ctr">
            <a:spAutoFit/>
          </a:bodyPr>
          <a:lstStyle/>
          <a:p>
            <a:pPr marL="25168">
              <a:spcBef>
                <a:spcPts val="139"/>
              </a:spcBef>
            </a:pPr>
            <a:r>
              <a:rPr spc="-10" dirty="0"/>
              <a:t>31.01.2023</a:t>
            </a:r>
          </a:p>
        </p:txBody>
      </p:sp>
      <p:sp>
        <p:nvSpPr>
          <p:cNvPr id="38" name="object 38"/>
          <p:cNvSpPr txBox="1">
            <a:spLocks noGrp="1"/>
          </p:cNvSpPr>
          <p:nvPr>
            <p:ph type="sldNum" sz="quarter" idx="12"/>
          </p:nvPr>
        </p:nvSpPr>
        <p:spPr>
          <a:xfrm>
            <a:off x="12994547" y="12856617"/>
            <a:ext cx="4228051" cy="202455"/>
          </a:xfrm>
          <a:prstGeom prst="rect">
            <a:avLst/>
          </a:prstGeom>
        </p:spPr>
        <p:txBody>
          <a:bodyPr vert="horz" wrap="square" lIns="0" tIns="17617" rIns="0" bIns="0" rtlCol="0" anchor="ctr">
            <a:spAutoFit/>
          </a:bodyPr>
          <a:lstStyle/>
          <a:p>
            <a:pPr marL="75503">
              <a:spcBef>
                <a:spcPts val="139"/>
              </a:spcBef>
            </a:pPr>
            <a:fld id="{81D60167-4931-47E6-BA6A-407CBD079E47}" type="slidenum">
              <a:rPr spc="-10" dirty="0"/>
              <a:pPr marL="75503">
                <a:spcBef>
                  <a:spcPts val="139"/>
                </a:spcBef>
              </a:pPr>
              <a:t>80</a:t>
            </a:fld>
            <a:r>
              <a:rPr spc="-129" dirty="0"/>
              <a:t> </a:t>
            </a:r>
            <a:r>
              <a:rPr spc="-10" dirty="0"/>
              <a:t>/</a:t>
            </a:r>
            <a:r>
              <a:rPr spc="-119" dirty="0"/>
              <a:t> </a:t>
            </a:r>
            <a:r>
              <a:rPr spc="-10" dirty="0"/>
              <a:t>27</a:t>
            </a:r>
          </a:p>
        </p:txBody>
      </p:sp>
      <p:sp>
        <p:nvSpPr>
          <p:cNvPr id="3" name="object 3"/>
          <p:cNvSpPr txBox="1"/>
          <p:nvPr/>
        </p:nvSpPr>
        <p:spPr>
          <a:xfrm>
            <a:off x="1331640" y="1020619"/>
            <a:ext cx="7398170" cy="1396150"/>
          </a:xfrm>
          <a:prstGeom prst="rect">
            <a:avLst/>
          </a:prstGeom>
        </p:spPr>
        <p:txBody>
          <a:bodyPr vert="horz" wrap="square" lIns="0" tIns="13842" rIns="0" bIns="0" rtlCol="0">
            <a:spAutoFit/>
          </a:bodyPr>
          <a:lstStyle/>
          <a:p>
            <a:pPr marL="124580" marR="60402">
              <a:lnSpc>
                <a:spcPct val="102600"/>
              </a:lnSpc>
              <a:spcBef>
                <a:spcPts val="109"/>
              </a:spcBef>
            </a:pPr>
            <a:r>
              <a:rPr sz="2180" spc="-10" dirty="0">
                <a:latin typeface="Microsoft Sans Serif"/>
                <a:cs typeface="Microsoft Sans Serif"/>
              </a:rPr>
              <a:t>In </a:t>
            </a:r>
            <a:r>
              <a:rPr sz="2180" spc="-20" dirty="0">
                <a:latin typeface="Microsoft Sans Serif"/>
                <a:cs typeface="Microsoft Sans Serif"/>
              </a:rPr>
              <a:t>a single </a:t>
            </a:r>
            <a:r>
              <a:rPr sz="2180" spc="-40" dirty="0">
                <a:latin typeface="Microsoft Sans Serif"/>
                <a:cs typeface="Microsoft Sans Serif"/>
              </a:rPr>
              <a:t>layer </a:t>
            </a:r>
            <a:r>
              <a:rPr sz="2180" spc="-20" dirty="0">
                <a:latin typeface="Microsoft Sans Serif"/>
                <a:cs typeface="Microsoft Sans Serif"/>
              </a:rPr>
              <a:t>neural </a:t>
            </a:r>
            <a:r>
              <a:rPr sz="2180" spc="-10" dirty="0">
                <a:latin typeface="Microsoft Sans Serif"/>
                <a:cs typeface="Microsoft Sans Serif"/>
              </a:rPr>
              <a:t>network, the </a:t>
            </a:r>
            <a:r>
              <a:rPr sz="2180" spc="-20" dirty="0">
                <a:latin typeface="Microsoft Sans Serif"/>
                <a:cs typeface="Microsoft Sans Serif"/>
              </a:rPr>
              <a:t>inputs </a:t>
            </a:r>
            <a:r>
              <a:rPr sz="2180" i="1" spc="20" dirty="0">
                <a:latin typeface="Arial"/>
                <a:cs typeface="Arial"/>
              </a:rPr>
              <a:t>x</a:t>
            </a:r>
            <a:r>
              <a:rPr sz="2378" spc="30" baseline="-13888" dirty="0">
                <a:latin typeface="Microsoft Sans Serif"/>
                <a:cs typeface="Microsoft Sans Serif"/>
              </a:rPr>
              <a:t>1</a:t>
            </a:r>
            <a:r>
              <a:rPr sz="2180" i="1" spc="20" dirty="0">
                <a:latin typeface="Georgia"/>
                <a:cs typeface="Georgia"/>
              </a:rPr>
              <a:t>, </a:t>
            </a:r>
            <a:r>
              <a:rPr sz="2180" i="1" spc="20" dirty="0">
                <a:latin typeface="Arial"/>
                <a:cs typeface="Arial"/>
              </a:rPr>
              <a:t>x</a:t>
            </a:r>
            <a:r>
              <a:rPr sz="2378" spc="30" baseline="-13888" dirty="0">
                <a:latin typeface="Microsoft Sans Serif"/>
                <a:cs typeface="Microsoft Sans Serif"/>
              </a:rPr>
              <a:t>2</a:t>
            </a:r>
            <a:r>
              <a:rPr sz="2180" i="1" spc="20" dirty="0">
                <a:latin typeface="Georgia"/>
                <a:cs typeface="Georgia"/>
              </a:rPr>
              <a:t>, </a:t>
            </a:r>
            <a:r>
              <a:rPr sz="2180" i="1" spc="-10" dirty="0">
                <a:latin typeface="Georgia"/>
                <a:cs typeface="Georgia"/>
              </a:rPr>
              <a:t>· · · </a:t>
            </a:r>
            <a:r>
              <a:rPr sz="2180" i="1" spc="10" dirty="0">
                <a:latin typeface="Georgia"/>
                <a:cs typeface="Georgia"/>
              </a:rPr>
              <a:t>, </a:t>
            </a:r>
            <a:r>
              <a:rPr sz="2180" i="1" spc="-20" dirty="0">
                <a:latin typeface="Arial"/>
                <a:cs typeface="Arial"/>
              </a:rPr>
              <a:t>x</a:t>
            </a:r>
            <a:r>
              <a:rPr sz="2378" i="1" spc="-30" baseline="-10416" dirty="0">
                <a:latin typeface="Arial"/>
                <a:cs typeface="Arial"/>
              </a:rPr>
              <a:t>m </a:t>
            </a:r>
            <a:r>
              <a:rPr sz="2180" spc="-10" dirty="0">
                <a:latin typeface="Microsoft Sans Serif"/>
                <a:cs typeface="Microsoft Sans Serif"/>
              </a:rPr>
              <a:t>are </a:t>
            </a:r>
            <a:r>
              <a:rPr sz="2180" dirty="0">
                <a:latin typeface="Microsoft Sans Serif"/>
                <a:cs typeface="Microsoft Sans Serif"/>
              </a:rPr>
              <a:t> </a:t>
            </a:r>
            <a:r>
              <a:rPr sz="2180" spc="-10" dirty="0">
                <a:latin typeface="Microsoft Sans Serif"/>
                <a:cs typeface="Microsoft Sans Serif"/>
              </a:rPr>
              <a:t>connected</a:t>
            </a:r>
            <a:r>
              <a:rPr sz="2180" spc="20" dirty="0">
                <a:latin typeface="Microsoft Sans Serif"/>
                <a:cs typeface="Microsoft Sans Serif"/>
              </a:rPr>
              <a:t> </a:t>
            </a:r>
            <a:r>
              <a:rPr sz="2180" spc="-10" dirty="0">
                <a:latin typeface="Microsoft Sans Serif"/>
                <a:cs typeface="Microsoft Sans Serif"/>
              </a:rPr>
              <a:t>to</a:t>
            </a:r>
            <a:r>
              <a:rPr sz="2180" spc="20" dirty="0">
                <a:latin typeface="Microsoft Sans Serif"/>
                <a:cs typeface="Microsoft Sans Serif"/>
              </a:rPr>
              <a:t> </a:t>
            </a:r>
            <a:r>
              <a:rPr sz="2180" spc="-10" dirty="0">
                <a:latin typeface="Microsoft Sans Serif"/>
                <a:cs typeface="Microsoft Sans Serif"/>
              </a:rPr>
              <a:t>the</a:t>
            </a:r>
            <a:r>
              <a:rPr sz="2180" spc="20" dirty="0">
                <a:latin typeface="Microsoft Sans Serif"/>
                <a:cs typeface="Microsoft Sans Serif"/>
              </a:rPr>
              <a:t> </a:t>
            </a:r>
            <a:r>
              <a:rPr sz="2180" spc="-10" dirty="0">
                <a:latin typeface="Microsoft Sans Serif"/>
                <a:cs typeface="Microsoft Sans Serif"/>
              </a:rPr>
              <a:t>l</a:t>
            </a:r>
            <a:r>
              <a:rPr sz="2180" spc="-89" dirty="0">
                <a:latin typeface="Microsoft Sans Serif"/>
                <a:cs typeface="Microsoft Sans Serif"/>
              </a:rPr>
              <a:t>a</a:t>
            </a:r>
            <a:r>
              <a:rPr sz="2180" spc="-59" dirty="0">
                <a:latin typeface="Microsoft Sans Serif"/>
                <a:cs typeface="Microsoft Sans Serif"/>
              </a:rPr>
              <a:t>y</a:t>
            </a:r>
            <a:r>
              <a:rPr sz="2180" spc="-10" dirty="0">
                <a:latin typeface="Microsoft Sans Serif"/>
                <a:cs typeface="Microsoft Sans Serif"/>
              </a:rPr>
              <a:t>ers</a:t>
            </a:r>
            <a:r>
              <a:rPr sz="2180" spc="20" dirty="0">
                <a:latin typeface="Microsoft Sans Serif"/>
                <a:cs typeface="Microsoft Sans Serif"/>
              </a:rPr>
              <a:t> </a:t>
            </a:r>
            <a:r>
              <a:rPr sz="2180" spc="-10" dirty="0">
                <a:latin typeface="Microsoft Sans Serif"/>
                <a:cs typeface="Microsoft Sans Serif"/>
              </a:rPr>
              <a:t>of</a:t>
            </a:r>
            <a:r>
              <a:rPr sz="2180" spc="20" dirty="0">
                <a:latin typeface="Microsoft Sans Serif"/>
                <a:cs typeface="Microsoft Sans Serif"/>
              </a:rPr>
              <a:t> </a:t>
            </a:r>
            <a:r>
              <a:rPr sz="2180" spc="-10" dirty="0">
                <a:latin typeface="Microsoft Sans Serif"/>
                <a:cs typeface="Microsoft Sans Serif"/>
              </a:rPr>
              <a:t>neurons</a:t>
            </a:r>
            <a:r>
              <a:rPr sz="2180" spc="20" dirty="0">
                <a:latin typeface="Microsoft Sans Serif"/>
                <a:cs typeface="Microsoft Sans Serif"/>
              </a:rPr>
              <a:t> </a:t>
            </a:r>
            <a:r>
              <a:rPr sz="2180" spc="-10" dirty="0">
                <a:latin typeface="Microsoft Sans Serif"/>
                <a:cs typeface="Microsoft Sans Serif"/>
              </a:rPr>
              <a:t>through</a:t>
            </a:r>
            <a:r>
              <a:rPr sz="2180" spc="20" dirty="0">
                <a:latin typeface="Microsoft Sans Serif"/>
                <a:cs typeface="Microsoft Sans Serif"/>
              </a:rPr>
              <a:t> </a:t>
            </a:r>
            <a:r>
              <a:rPr sz="2180" spc="-10" dirty="0">
                <a:latin typeface="Microsoft Sans Serif"/>
                <a:cs typeface="Microsoft Sans Serif"/>
              </a:rPr>
              <a:t>the</a:t>
            </a:r>
            <a:r>
              <a:rPr sz="2180" spc="20" dirty="0">
                <a:latin typeface="Microsoft Sans Serif"/>
                <a:cs typeface="Microsoft Sans Serif"/>
              </a:rPr>
              <a:t> </a:t>
            </a:r>
            <a:r>
              <a:rPr sz="2180" spc="-50" dirty="0">
                <a:latin typeface="Microsoft Sans Serif"/>
                <a:cs typeface="Microsoft Sans Serif"/>
              </a:rPr>
              <a:t>w</a:t>
            </a:r>
            <a:r>
              <a:rPr sz="2180" spc="-20" dirty="0">
                <a:latin typeface="Microsoft Sans Serif"/>
                <a:cs typeface="Microsoft Sans Serif"/>
              </a:rPr>
              <a:t>eight</a:t>
            </a:r>
            <a:r>
              <a:rPr sz="2180" spc="20" dirty="0">
                <a:latin typeface="Microsoft Sans Serif"/>
                <a:cs typeface="Microsoft Sans Serif"/>
              </a:rPr>
              <a:t> </a:t>
            </a:r>
            <a:r>
              <a:rPr sz="2180" spc="-10" dirty="0">
                <a:latin typeface="Microsoft Sans Serif"/>
                <a:cs typeface="Microsoft Sans Serif"/>
              </a:rPr>
              <a:t>mat</a:t>
            </a:r>
            <a:r>
              <a:rPr sz="2180" spc="20" dirty="0">
                <a:latin typeface="Microsoft Sans Serif"/>
                <a:cs typeface="Microsoft Sans Serif"/>
              </a:rPr>
              <a:t>r</a:t>
            </a:r>
            <a:r>
              <a:rPr sz="2180" spc="-20" dirty="0">
                <a:latin typeface="Microsoft Sans Serif"/>
                <a:cs typeface="Microsoft Sans Serif"/>
              </a:rPr>
              <a:t>ix</a:t>
            </a:r>
            <a:r>
              <a:rPr sz="2180" spc="20" dirty="0">
                <a:latin typeface="Microsoft Sans Serif"/>
                <a:cs typeface="Microsoft Sans Serif"/>
              </a:rPr>
              <a:t> </a:t>
            </a:r>
            <a:r>
              <a:rPr sz="2180" i="1" spc="-20" dirty="0">
                <a:latin typeface="Arial"/>
                <a:cs typeface="Arial"/>
              </a:rPr>
              <a:t>W</a:t>
            </a:r>
            <a:r>
              <a:rPr sz="2180" i="1" spc="-317" dirty="0">
                <a:latin typeface="Arial"/>
                <a:cs typeface="Arial"/>
              </a:rPr>
              <a:t> </a:t>
            </a:r>
            <a:r>
              <a:rPr sz="2180" spc="-10" dirty="0">
                <a:latin typeface="Microsoft Sans Serif"/>
                <a:cs typeface="Microsoft Sans Serif"/>
              </a:rPr>
              <a:t>.</a:t>
            </a:r>
            <a:r>
              <a:rPr sz="2180" spc="159" dirty="0">
                <a:latin typeface="Microsoft Sans Serif"/>
                <a:cs typeface="Microsoft Sans Serif"/>
              </a:rPr>
              <a:t> </a:t>
            </a:r>
            <a:r>
              <a:rPr sz="2180" spc="-10" dirty="0">
                <a:latin typeface="Microsoft Sans Serif"/>
                <a:cs typeface="Microsoft Sans Serif"/>
              </a:rPr>
              <a:t>The  </a:t>
            </a:r>
            <a:r>
              <a:rPr sz="2180" spc="-20" dirty="0">
                <a:latin typeface="Microsoft Sans Serif"/>
                <a:cs typeface="Microsoft Sans Serif"/>
              </a:rPr>
              <a:t>weight</a:t>
            </a:r>
            <a:r>
              <a:rPr sz="2180" spc="10" dirty="0">
                <a:latin typeface="Microsoft Sans Serif"/>
                <a:cs typeface="Microsoft Sans Serif"/>
              </a:rPr>
              <a:t> </a:t>
            </a:r>
            <a:r>
              <a:rPr sz="2180" spc="-10" dirty="0">
                <a:latin typeface="Microsoft Sans Serif"/>
                <a:cs typeface="Microsoft Sans Serif"/>
              </a:rPr>
              <a:t>matrix</a:t>
            </a:r>
            <a:r>
              <a:rPr sz="2180" spc="20" dirty="0">
                <a:latin typeface="Microsoft Sans Serif"/>
                <a:cs typeface="Microsoft Sans Serif"/>
              </a:rPr>
              <a:t> </a:t>
            </a:r>
            <a:r>
              <a:rPr sz="2180" i="1" dirty="0">
                <a:latin typeface="Arial"/>
                <a:cs typeface="Arial"/>
              </a:rPr>
              <a:t>W</a:t>
            </a:r>
            <a:r>
              <a:rPr sz="2378" i="1" baseline="-10416" dirty="0">
                <a:latin typeface="Arial"/>
                <a:cs typeface="Arial"/>
              </a:rPr>
              <a:t>m</a:t>
            </a:r>
            <a:r>
              <a:rPr sz="2378" i="1" baseline="-10416" dirty="0">
                <a:latin typeface="Verdana"/>
                <a:cs typeface="Verdana"/>
              </a:rPr>
              <a:t>×</a:t>
            </a:r>
            <a:r>
              <a:rPr sz="2378" i="1" baseline="-10416" dirty="0">
                <a:latin typeface="Arial"/>
                <a:cs typeface="Arial"/>
              </a:rPr>
              <a:t>n</a:t>
            </a:r>
            <a:r>
              <a:rPr sz="2378" i="1" spc="414" baseline="-10416" dirty="0">
                <a:latin typeface="Arial"/>
                <a:cs typeface="Arial"/>
              </a:rPr>
              <a:t> </a:t>
            </a:r>
            <a:r>
              <a:rPr sz="2180" spc="-10" dirty="0">
                <a:latin typeface="Microsoft Sans Serif"/>
                <a:cs typeface="Microsoft Sans Serif"/>
              </a:rPr>
              <a:t>can</a:t>
            </a:r>
            <a:r>
              <a:rPr sz="2180" spc="20" dirty="0">
                <a:latin typeface="Microsoft Sans Serif"/>
                <a:cs typeface="Microsoft Sans Serif"/>
              </a:rPr>
              <a:t> </a:t>
            </a:r>
            <a:r>
              <a:rPr sz="2180" spc="-20" dirty="0">
                <a:latin typeface="Microsoft Sans Serif"/>
                <a:cs typeface="Microsoft Sans Serif"/>
              </a:rPr>
              <a:t>be</a:t>
            </a:r>
            <a:r>
              <a:rPr sz="2180" spc="10" dirty="0">
                <a:latin typeface="Microsoft Sans Serif"/>
                <a:cs typeface="Microsoft Sans Serif"/>
              </a:rPr>
              <a:t> </a:t>
            </a:r>
            <a:r>
              <a:rPr sz="2180" spc="-10" dirty="0">
                <a:latin typeface="Microsoft Sans Serif"/>
                <a:cs typeface="Microsoft Sans Serif"/>
              </a:rPr>
              <a:t>represented</a:t>
            </a:r>
            <a:r>
              <a:rPr sz="2180" spc="20" dirty="0">
                <a:latin typeface="Microsoft Sans Serif"/>
                <a:cs typeface="Microsoft Sans Serif"/>
              </a:rPr>
              <a:t> </a:t>
            </a:r>
            <a:r>
              <a:rPr sz="2180" spc="-10" dirty="0">
                <a:latin typeface="Microsoft Sans Serif"/>
                <a:cs typeface="Microsoft Sans Serif"/>
              </a:rPr>
              <a:t>as</a:t>
            </a:r>
            <a:r>
              <a:rPr sz="2180" spc="20" dirty="0">
                <a:latin typeface="Microsoft Sans Serif"/>
                <a:cs typeface="Microsoft Sans Serif"/>
              </a:rPr>
              <a:t> </a:t>
            </a:r>
            <a:r>
              <a:rPr sz="2180" spc="-30" dirty="0">
                <a:latin typeface="Microsoft Sans Serif"/>
                <a:cs typeface="Microsoft Sans Serif"/>
              </a:rPr>
              <a:t>follows.</a:t>
            </a:r>
            <a:endParaRPr sz="2180" dirty="0">
              <a:latin typeface="Microsoft Sans Serif"/>
              <a:cs typeface="Microsoft Sans Serif"/>
            </a:endParaRPr>
          </a:p>
        </p:txBody>
      </p:sp>
      <p:sp>
        <p:nvSpPr>
          <p:cNvPr id="23" name="object 23"/>
          <p:cNvSpPr txBox="1"/>
          <p:nvPr/>
        </p:nvSpPr>
        <p:spPr>
          <a:xfrm>
            <a:off x="8500439" y="2889996"/>
            <a:ext cx="386313" cy="358348"/>
          </a:xfrm>
          <a:prstGeom prst="rect">
            <a:avLst/>
          </a:prstGeom>
        </p:spPr>
        <p:txBody>
          <a:bodyPr vert="horz" wrap="square" lIns="0" tIns="22650" rIns="0" bIns="0" rtlCol="0">
            <a:spAutoFit/>
          </a:bodyPr>
          <a:lstStyle/>
          <a:p>
            <a:pPr marL="25168">
              <a:spcBef>
                <a:spcPts val="178"/>
              </a:spcBef>
            </a:pPr>
            <a:r>
              <a:rPr sz="2180" spc="-10" dirty="0">
                <a:latin typeface="Microsoft Sans Serif"/>
                <a:cs typeface="Microsoft Sans Serif"/>
              </a:rPr>
              <a:t>(1)</a:t>
            </a:r>
            <a:endParaRPr sz="2180" dirty="0">
              <a:latin typeface="Microsoft Sans Serif"/>
              <a:cs typeface="Microsoft Sans Serif"/>
            </a:endParaRPr>
          </a:p>
        </p:txBody>
      </p:sp>
      <p:sp>
        <p:nvSpPr>
          <p:cNvPr id="24" name="object 24"/>
          <p:cNvSpPr txBox="1"/>
          <p:nvPr/>
        </p:nvSpPr>
        <p:spPr>
          <a:xfrm>
            <a:off x="253573" y="3962664"/>
            <a:ext cx="7373923" cy="358348"/>
          </a:xfrm>
          <a:prstGeom prst="rect">
            <a:avLst/>
          </a:prstGeom>
        </p:spPr>
        <p:txBody>
          <a:bodyPr vert="horz" wrap="square" lIns="0" tIns="22650" rIns="0" bIns="0" rtlCol="0">
            <a:spAutoFit/>
          </a:bodyPr>
          <a:lstStyle/>
          <a:p>
            <a:pPr marL="25168">
              <a:spcBef>
                <a:spcPts val="178"/>
              </a:spcBef>
            </a:pPr>
            <a:r>
              <a:rPr sz="2180" spc="-20" dirty="0">
                <a:latin typeface="Microsoft Sans Serif"/>
                <a:cs typeface="Microsoft Sans Serif"/>
              </a:rPr>
              <a:t>The</a:t>
            </a:r>
            <a:r>
              <a:rPr sz="2180" spc="20" dirty="0">
                <a:latin typeface="Microsoft Sans Serif"/>
                <a:cs typeface="Microsoft Sans Serif"/>
              </a:rPr>
              <a:t> </a:t>
            </a:r>
            <a:r>
              <a:rPr sz="2180" spc="-10" dirty="0">
                <a:latin typeface="Microsoft Sans Serif"/>
                <a:cs typeface="Microsoft Sans Serif"/>
              </a:rPr>
              <a:t>output</a:t>
            </a:r>
            <a:r>
              <a:rPr sz="2180" spc="20" dirty="0">
                <a:latin typeface="Microsoft Sans Serif"/>
                <a:cs typeface="Microsoft Sans Serif"/>
              </a:rPr>
              <a:t> </a:t>
            </a:r>
            <a:r>
              <a:rPr sz="2180" spc="-10" dirty="0">
                <a:latin typeface="Microsoft Sans Serif"/>
                <a:cs typeface="Microsoft Sans Serif"/>
              </a:rPr>
              <a:t>of</a:t>
            </a:r>
            <a:r>
              <a:rPr sz="2180" spc="20" dirty="0">
                <a:latin typeface="Microsoft Sans Serif"/>
                <a:cs typeface="Microsoft Sans Serif"/>
              </a:rPr>
              <a:t> </a:t>
            </a:r>
            <a:r>
              <a:rPr sz="2180" spc="-20" dirty="0">
                <a:latin typeface="Microsoft Sans Serif"/>
                <a:cs typeface="Microsoft Sans Serif"/>
              </a:rPr>
              <a:t>a</a:t>
            </a:r>
            <a:r>
              <a:rPr sz="2180" spc="-59" dirty="0">
                <a:latin typeface="Microsoft Sans Serif"/>
                <a:cs typeface="Microsoft Sans Serif"/>
              </a:rPr>
              <a:t>n</a:t>
            </a:r>
            <a:r>
              <a:rPr sz="2180" spc="-10" dirty="0">
                <a:latin typeface="Microsoft Sans Serif"/>
                <a:cs typeface="Microsoft Sans Serif"/>
              </a:rPr>
              <a:t>y</a:t>
            </a:r>
            <a:r>
              <a:rPr sz="2180" spc="20" dirty="0">
                <a:latin typeface="Microsoft Sans Serif"/>
                <a:cs typeface="Microsoft Sans Serif"/>
              </a:rPr>
              <a:t> </a:t>
            </a:r>
            <a:r>
              <a:rPr sz="2180" i="1" spc="-10" dirty="0">
                <a:latin typeface="Arial"/>
                <a:cs typeface="Arial"/>
              </a:rPr>
              <a:t>k</a:t>
            </a:r>
            <a:r>
              <a:rPr sz="2180" i="1" spc="-396" dirty="0">
                <a:latin typeface="Arial"/>
                <a:cs typeface="Arial"/>
              </a:rPr>
              <a:t> </a:t>
            </a:r>
            <a:r>
              <a:rPr sz="2180" spc="-10" dirty="0">
                <a:latin typeface="Microsoft Sans Serif"/>
                <a:cs typeface="Microsoft Sans Serif"/>
              </a:rPr>
              <a:t>-th</a:t>
            </a:r>
            <a:r>
              <a:rPr sz="2180" spc="20" dirty="0">
                <a:latin typeface="Microsoft Sans Serif"/>
                <a:cs typeface="Microsoft Sans Serif"/>
              </a:rPr>
              <a:t> </a:t>
            </a:r>
            <a:r>
              <a:rPr sz="2180" spc="-10" dirty="0">
                <a:latin typeface="Microsoft Sans Serif"/>
                <a:cs typeface="Microsoft Sans Serif"/>
              </a:rPr>
              <a:t>neuron</a:t>
            </a:r>
            <a:r>
              <a:rPr sz="2180" spc="20" dirty="0">
                <a:latin typeface="Microsoft Sans Serif"/>
                <a:cs typeface="Microsoft Sans Serif"/>
              </a:rPr>
              <a:t> </a:t>
            </a:r>
            <a:r>
              <a:rPr sz="2180" spc="-10" dirty="0">
                <a:latin typeface="Microsoft Sans Serif"/>
                <a:cs typeface="Microsoft Sans Serif"/>
              </a:rPr>
              <a:t>can</a:t>
            </a:r>
            <a:r>
              <a:rPr sz="2180" spc="20" dirty="0">
                <a:latin typeface="Microsoft Sans Serif"/>
                <a:cs typeface="Microsoft Sans Serif"/>
              </a:rPr>
              <a:t> </a:t>
            </a:r>
            <a:r>
              <a:rPr sz="2180" spc="-20" dirty="0">
                <a:latin typeface="Microsoft Sans Serif"/>
                <a:cs typeface="Microsoft Sans Serif"/>
              </a:rPr>
              <a:t>be</a:t>
            </a:r>
            <a:r>
              <a:rPr sz="2180" spc="20" dirty="0">
                <a:latin typeface="Microsoft Sans Serif"/>
                <a:cs typeface="Microsoft Sans Serif"/>
              </a:rPr>
              <a:t> </a:t>
            </a:r>
            <a:r>
              <a:rPr sz="2180" spc="-10" dirty="0">
                <a:latin typeface="Microsoft Sans Serif"/>
                <a:cs typeface="Microsoft Sans Serif"/>
              </a:rPr>
              <a:t>dete</a:t>
            </a:r>
            <a:r>
              <a:rPr sz="2180" spc="40" dirty="0">
                <a:latin typeface="Microsoft Sans Serif"/>
                <a:cs typeface="Microsoft Sans Serif"/>
              </a:rPr>
              <a:t>r</a:t>
            </a:r>
            <a:r>
              <a:rPr sz="2180" spc="-20" dirty="0">
                <a:latin typeface="Microsoft Sans Serif"/>
                <a:cs typeface="Microsoft Sans Serif"/>
              </a:rPr>
              <a:t>mined</a:t>
            </a:r>
            <a:r>
              <a:rPr sz="2180" spc="20" dirty="0">
                <a:latin typeface="Microsoft Sans Serif"/>
                <a:cs typeface="Microsoft Sans Serif"/>
              </a:rPr>
              <a:t> </a:t>
            </a:r>
            <a:r>
              <a:rPr sz="2180" spc="-10" dirty="0">
                <a:latin typeface="Microsoft Sans Serif"/>
                <a:cs typeface="Microsoft Sans Serif"/>
              </a:rPr>
              <a:t>as</a:t>
            </a:r>
            <a:r>
              <a:rPr sz="2180" spc="20" dirty="0">
                <a:latin typeface="Microsoft Sans Serif"/>
                <a:cs typeface="Microsoft Sans Serif"/>
              </a:rPr>
              <a:t> </a:t>
            </a:r>
            <a:r>
              <a:rPr sz="2180" spc="-79" dirty="0">
                <a:latin typeface="Microsoft Sans Serif"/>
                <a:cs typeface="Microsoft Sans Serif"/>
              </a:rPr>
              <a:t>f</a:t>
            </a:r>
            <a:r>
              <a:rPr sz="2180" spc="-20" dirty="0">
                <a:latin typeface="Microsoft Sans Serif"/>
                <a:cs typeface="Microsoft Sans Serif"/>
              </a:rPr>
              <a:t>oll</a:t>
            </a:r>
            <a:r>
              <a:rPr sz="2180" spc="-59" dirty="0">
                <a:latin typeface="Microsoft Sans Serif"/>
                <a:cs typeface="Microsoft Sans Serif"/>
              </a:rPr>
              <a:t>o</a:t>
            </a:r>
            <a:r>
              <a:rPr sz="2180" spc="-20" dirty="0">
                <a:latin typeface="Microsoft Sans Serif"/>
                <a:cs typeface="Microsoft Sans Serif"/>
              </a:rPr>
              <a:t>w</a:t>
            </a:r>
            <a:r>
              <a:rPr sz="2180" spc="-50" dirty="0">
                <a:latin typeface="Microsoft Sans Serif"/>
                <a:cs typeface="Microsoft Sans Serif"/>
              </a:rPr>
              <a:t>s</a:t>
            </a:r>
            <a:r>
              <a:rPr sz="2180" spc="-10" dirty="0">
                <a:latin typeface="Microsoft Sans Serif"/>
                <a:cs typeface="Microsoft Sans Serif"/>
              </a:rPr>
              <a:t>.</a:t>
            </a:r>
            <a:endParaRPr sz="2180" dirty="0">
              <a:latin typeface="Microsoft Sans Serif"/>
              <a:cs typeface="Microsoft Sans Serif"/>
            </a:endParaRPr>
          </a:p>
        </p:txBody>
      </p:sp>
      <p:sp>
        <p:nvSpPr>
          <p:cNvPr id="30" name="object 30"/>
          <p:cNvSpPr txBox="1"/>
          <p:nvPr/>
        </p:nvSpPr>
        <p:spPr>
          <a:xfrm>
            <a:off x="178073" y="5095955"/>
            <a:ext cx="8683864" cy="1050608"/>
          </a:xfrm>
          <a:prstGeom prst="rect">
            <a:avLst/>
          </a:prstGeom>
        </p:spPr>
        <p:txBody>
          <a:bodyPr vert="horz" wrap="square" lIns="0" tIns="13842" rIns="0" bIns="0" rtlCol="0">
            <a:spAutoFit/>
          </a:bodyPr>
          <a:lstStyle/>
          <a:p>
            <a:pPr marL="100670" marR="85570">
              <a:lnSpc>
                <a:spcPct val="102600"/>
              </a:lnSpc>
              <a:spcBef>
                <a:spcPts val="109"/>
              </a:spcBef>
            </a:pPr>
            <a:r>
              <a:rPr sz="2180" spc="-20" dirty="0">
                <a:latin typeface="Microsoft Sans Serif"/>
                <a:cs typeface="Microsoft Sans Serif"/>
              </a:rPr>
              <a:t>where</a:t>
            </a:r>
            <a:r>
              <a:rPr sz="2180" spc="20" dirty="0">
                <a:latin typeface="Microsoft Sans Serif"/>
                <a:cs typeface="Microsoft Sans Serif"/>
              </a:rPr>
              <a:t> </a:t>
            </a:r>
            <a:r>
              <a:rPr sz="2180" i="1" spc="-10" dirty="0">
                <a:latin typeface="Arial"/>
                <a:cs typeface="Arial"/>
              </a:rPr>
              <a:t>k</a:t>
            </a:r>
            <a:r>
              <a:rPr sz="2180" i="1" spc="208" dirty="0">
                <a:latin typeface="Arial"/>
                <a:cs typeface="Arial"/>
              </a:rPr>
              <a:t> </a:t>
            </a:r>
            <a:r>
              <a:rPr sz="2180" spc="89" dirty="0">
                <a:latin typeface="Tahoma"/>
                <a:cs typeface="Tahoma"/>
              </a:rPr>
              <a:t>=</a:t>
            </a:r>
            <a:r>
              <a:rPr sz="2180" spc="-79" dirty="0">
                <a:latin typeface="Tahoma"/>
                <a:cs typeface="Tahoma"/>
              </a:rPr>
              <a:t> </a:t>
            </a:r>
            <a:r>
              <a:rPr sz="2180" spc="-20" dirty="0">
                <a:latin typeface="Microsoft Sans Serif"/>
                <a:cs typeface="Microsoft Sans Serif"/>
              </a:rPr>
              <a:t>1</a:t>
            </a:r>
            <a:r>
              <a:rPr sz="2180" i="1" spc="10" dirty="0">
                <a:latin typeface="Georgia"/>
                <a:cs typeface="Georgia"/>
              </a:rPr>
              <a:t>,</a:t>
            </a:r>
            <a:r>
              <a:rPr sz="2180" i="1" spc="-168" dirty="0">
                <a:latin typeface="Georgia"/>
                <a:cs typeface="Georgia"/>
              </a:rPr>
              <a:t> </a:t>
            </a:r>
            <a:r>
              <a:rPr sz="2180" spc="-20" dirty="0">
                <a:latin typeface="Microsoft Sans Serif"/>
                <a:cs typeface="Microsoft Sans Serif"/>
              </a:rPr>
              <a:t>2</a:t>
            </a:r>
            <a:r>
              <a:rPr sz="2180" i="1" spc="10" dirty="0">
                <a:latin typeface="Georgia"/>
                <a:cs typeface="Georgia"/>
              </a:rPr>
              <a:t>,</a:t>
            </a:r>
            <a:r>
              <a:rPr sz="2180" i="1" spc="-168" dirty="0">
                <a:latin typeface="Georgia"/>
                <a:cs typeface="Georgia"/>
              </a:rPr>
              <a:t> </a:t>
            </a:r>
            <a:r>
              <a:rPr sz="2180" spc="-20" dirty="0">
                <a:latin typeface="Microsoft Sans Serif"/>
                <a:cs typeface="Microsoft Sans Serif"/>
              </a:rPr>
              <a:t>3</a:t>
            </a:r>
            <a:r>
              <a:rPr sz="2180" i="1" spc="10" dirty="0">
                <a:latin typeface="Georgia"/>
                <a:cs typeface="Georgia"/>
              </a:rPr>
              <a:t>,</a:t>
            </a:r>
            <a:r>
              <a:rPr sz="2180" i="1" spc="-168" dirty="0">
                <a:latin typeface="Georgia"/>
                <a:cs typeface="Georgia"/>
              </a:rPr>
              <a:t> </a:t>
            </a:r>
            <a:r>
              <a:rPr sz="2180" i="1" spc="-10" dirty="0">
                <a:latin typeface="Georgia"/>
                <a:cs typeface="Georgia"/>
              </a:rPr>
              <a:t>·</a:t>
            </a:r>
            <a:r>
              <a:rPr sz="2180" i="1" spc="-168" dirty="0">
                <a:latin typeface="Georgia"/>
                <a:cs typeface="Georgia"/>
              </a:rPr>
              <a:t> </a:t>
            </a:r>
            <a:r>
              <a:rPr sz="2180" i="1" spc="-10" dirty="0">
                <a:latin typeface="Georgia"/>
                <a:cs typeface="Georgia"/>
              </a:rPr>
              <a:t>·</a:t>
            </a:r>
            <a:r>
              <a:rPr sz="2180" i="1" spc="-168" dirty="0">
                <a:latin typeface="Georgia"/>
                <a:cs typeface="Georgia"/>
              </a:rPr>
              <a:t> </a:t>
            </a:r>
            <a:r>
              <a:rPr sz="2180" i="1" spc="-10" dirty="0">
                <a:latin typeface="Georgia"/>
                <a:cs typeface="Georgia"/>
              </a:rPr>
              <a:t>·</a:t>
            </a:r>
            <a:r>
              <a:rPr sz="2180" i="1" spc="188" dirty="0">
                <a:latin typeface="Georgia"/>
                <a:cs typeface="Georgia"/>
              </a:rPr>
              <a:t> </a:t>
            </a:r>
            <a:r>
              <a:rPr sz="2180" i="1" spc="10" dirty="0">
                <a:latin typeface="Georgia"/>
                <a:cs typeface="Georgia"/>
              </a:rPr>
              <a:t>,</a:t>
            </a:r>
            <a:r>
              <a:rPr sz="2180" i="1" spc="-168" dirty="0">
                <a:latin typeface="Georgia"/>
                <a:cs typeface="Georgia"/>
              </a:rPr>
              <a:t> </a:t>
            </a:r>
            <a:r>
              <a:rPr sz="2180" i="1" spc="-20" dirty="0">
                <a:latin typeface="Arial"/>
                <a:cs typeface="Arial"/>
              </a:rPr>
              <a:t>n</a:t>
            </a:r>
            <a:r>
              <a:rPr sz="2180" i="1" spc="30" dirty="0">
                <a:latin typeface="Arial"/>
                <a:cs typeface="Arial"/>
              </a:rPr>
              <a:t> </a:t>
            </a:r>
            <a:r>
              <a:rPr sz="2180" spc="-20" dirty="0">
                <a:latin typeface="Microsoft Sans Serif"/>
                <a:cs typeface="Microsoft Sans Serif"/>
              </a:rPr>
              <a:t>and</a:t>
            </a:r>
            <a:r>
              <a:rPr sz="2180" spc="20" dirty="0">
                <a:latin typeface="Microsoft Sans Serif"/>
                <a:cs typeface="Microsoft Sans Serif"/>
              </a:rPr>
              <a:t> </a:t>
            </a:r>
            <a:r>
              <a:rPr sz="2180" i="1" spc="-188" dirty="0">
                <a:latin typeface="Georgia"/>
                <a:cs typeface="Georgia"/>
              </a:rPr>
              <a:t>θ</a:t>
            </a:r>
            <a:r>
              <a:rPr sz="2378" i="1" spc="-14" baseline="-13888" dirty="0">
                <a:latin typeface="Arial"/>
                <a:cs typeface="Arial"/>
              </a:rPr>
              <a:t>k</a:t>
            </a:r>
            <a:r>
              <a:rPr sz="2378" i="1" baseline="-13888" dirty="0">
                <a:latin typeface="Arial"/>
                <a:cs typeface="Arial"/>
              </a:rPr>
              <a:t> </a:t>
            </a:r>
            <a:r>
              <a:rPr sz="2378" i="1" spc="-44" baseline="-13888" dirty="0">
                <a:latin typeface="Arial"/>
                <a:cs typeface="Arial"/>
              </a:rPr>
              <a:t> </a:t>
            </a:r>
            <a:r>
              <a:rPr sz="2180" spc="-10" dirty="0">
                <a:latin typeface="Microsoft Sans Serif"/>
                <a:cs typeface="Microsoft Sans Serif"/>
              </a:rPr>
              <a:t>denotes</a:t>
            </a:r>
            <a:r>
              <a:rPr sz="2180" spc="20" dirty="0">
                <a:latin typeface="Microsoft Sans Serif"/>
                <a:cs typeface="Microsoft Sans Serif"/>
              </a:rPr>
              <a:t> </a:t>
            </a:r>
            <a:r>
              <a:rPr sz="2180" spc="-10" dirty="0">
                <a:latin typeface="Microsoft Sans Serif"/>
                <a:cs typeface="Microsoft Sans Serif"/>
              </a:rPr>
              <a:t>the</a:t>
            </a:r>
            <a:r>
              <a:rPr sz="2180" spc="20" dirty="0">
                <a:latin typeface="Microsoft Sans Serif"/>
                <a:cs typeface="Microsoft Sans Serif"/>
              </a:rPr>
              <a:t> </a:t>
            </a:r>
            <a:r>
              <a:rPr sz="2180" spc="-10" dirty="0">
                <a:latin typeface="Microsoft Sans Serif"/>
                <a:cs typeface="Microsoft Sans Serif"/>
              </a:rPr>
              <a:t>threshold</a:t>
            </a:r>
            <a:r>
              <a:rPr sz="2180" spc="20" dirty="0">
                <a:latin typeface="Microsoft Sans Serif"/>
                <a:cs typeface="Microsoft Sans Serif"/>
              </a:rPr>
              <a:t> </a:t>
            </a:r>
            <a:r>
              <a:rPr sz="2180" spc="-69" dirty="0">
                <a:latin typeface="Microsoft Sans Serif"/>
                <a:cs typeface="Microsoft Sans Serif"/>
              </a:rPr>
              <a:t>v</a:t>
            </a:r>
            <a:r>
              <a:rPr sz="2180" spc="-20" dirty="0">
                <a:latin typeface="Microsoft Sans Serif"/>
                <a:cs typeface="Microsoft Sans Serif"/>
              </a:rPr>
              <a:t>alue</a:t>
            </a:r>
            <a:r>
              <a:rPr sz="2180" spc="20" dirty="0">
                <a:latin typeface="Microsoft Sans Serif"/>
                <a:cs typeface="Microsoft Sans Serif"/>
              </a:rPr>
              <a:t> </a:t>
            </a:r>
            <a:r>
              <a:rPr sz="2180" spc="-10" dirty="0">
                <a:latin typeface="Microsoft Sans Serif"/>
                <a:cs typeface="Microsoft Sans Serif"/>
              </a:rPr>
              <a:t>of</a:t>
            </a:r>
            <a:r>
              <a:rPr sz="2180" spc="20" dirty="0">
                <a:latin typeface="Microsoft Sans Serif"/>
                <a:cs typeface="Microsoft Sans Serif"/>
              </a:rPr>
              <a:t> </a:t>
            </a:r>
            <a:r>
              <a:rPr sz="2180" spc="-10" dirty="0">
                <a:latin typeface="Microsoft Sans Serif"/>
                <a:cs typeface="Microsoft Sans Serif"/>
              </a:rPr>
              <a:t>the</a:t>
            </a:r>
            <a:r>
              <a:rPr sz="2180" spc="20" dirty="0">
                <a:latin typeface="Microsoft Sans Serif"/>
                <a:cs typeface="Microsoft Sans Serif"/>
              </a:rPr>
              <a:t> </a:t>
            </a:r>
            <a:r>
              <a:rPr sz="2180" spc="-10" dirty="0">
                <a:latin typeface="Microsoft Sans Serif"/>
                <a:cs typeface="Microsoft Sans Serif"/>
              </a:rPr>
              <a:t>k-th  neuron.</a:t>
            </a:r>
            <a:r>
              <a:rPr sz="2180" spc="159" dirty="0">
                <a:latin typeface="Microsoft Sans Serif"/>
                <a:cs typeface="Microsoft Sans Serif"/>
              </a:rPr>
              <a:t> </a:t>
            </a:r>
            <a:r>
              <a:rPr sz="2180" spc="-20" dirty="0">
                <a:latin typeface="Microsoft Sans Serif"/>
                <a:cs typeface="Microsoft Sans Serif"/>
              </a:rPr>
              <a:t>Such</a:t>
            </a:r>
            <a:r>
              <a:rPr sz="2180" spc="20" dirty="0">
                <a:latin typeface="Microsoft Sans Serif"/>
                <a:cs typeface="Microsoft Sans Serif"/>
              </a:rPr>
              <a:t> </a:t>
            </a:r>
            <a:r>
              <a:rPr sz="2180" spc="-10" dirty="0">
                <a:latin typeface="Microsoft Sans Serif"/>
                <a:cs typeface="Microsoft Sans Serif"/>
              </a:rPr>
              <a:t>network</a:t>
            </a:r>
            <a:r>
              <a:rPr sz="2180" spc="30" dirty="0">
                <a:latin typeface="Microsoft Sans Serif"/>
                <a:cs typeface="Microsoft Sans Serif"/>
              </a:rPr>
              <a:t> </a:t>
            </a:r>
            <a:r>
              <a:rPr sz="2180" spc="-20" dirty="0">
                <a:latin typeface="Microsoft Sans Serif"/>
                <a:cs typeface="Microsoft Sans Serif"/>
              </a:rPr>
              <a:t>is</a:t>
            </a:r>
            <a:r>
              <a:rPr sz="2180" spc="20" dirty="0">
                <a:latin typeface="Microsoft Sans Serif"/>
                <a:cs typeface="Microsoft Sans Serif"/>
              </a:rPr>
              <a:t> </a:t>
            </a:r>
            <a:r>
              <a:rPr sz="2180" spc="-30" dirty="0">
                <a:latin typeface="Microsoft Sans Serif"/>
                <a:cs typeface="Microsoft Sans Serif"/>
              </a:rPr>
              <a:t>feed</a:t>
            </a:r>
            <a:r>
              <a:rPr sz="2180" spc="20" dirty="0">
                <a:latin typeface="Microsoft Sans Serif"/>
                <a:cs typeface="Microsoft Sans Serif"/>
              </a:rPr>
              <a:t> </a:t>
            </a:r>
            <a:r>
              <a:rPr sz="2180" spc="-30" dirty="0">
                <a:latin typeface="Microsoft Sans Serif"/>
                <a:cs typeface="Microsoft Sans Serif"/>
              </a:rPr>
              <a:t>forward</a:t>
            </a:r>
            <a:r>
              <a:rPr sz="2180" spc="20" dirty="0">
                <a:latin typeface="Microsoft Sans Serif"/>
                <a:cs typeface="Microsoft Sans Serif"/>
              </a:rPr>
              <a:t> </a:t>
            </a:r>
            <a:r>
              <a:rPr sz="2180" spc="-20" dirty="0">
                <a:latin typeface="Microsoft Sans Serif"/>
                <a:cs typeface="Microsoft Sans Serif"/>
              </a:rPr>
              <a:t>in</a:t>
            </a:r>
            <a:r>
              <a:rPr sz="2180" spc="30" dirty="0">
                <a:latin typeface="Microsoft Sans Serif"/>
                <a:cs typeface="Microsoft Sans Serif"/>
              </a:rPr>
              <a:t> </a:t>
            </a:r>
            <a:r>
              <a:rPr sz="2180" spc="-10" dirty="0">
                <a:latin typeface="Microsoft Sans Serif"/>
                <a:cs typeface="Microsoft Sans Serif"/>
              </a:rPr>
              <a:t>type</a:t>
            </a:r>
            <a:r>
              <a:rPr sz="2180" spc="20" dirty="0">
                <a:latin typeface="Microsoft Sans Serif"/>
                <a:cs typeface="Microsoft Sans Serif"/>
              </a:rPr>
              <a:t> </a:t>
            </a:r>
            <a:r>
              <a:rPr sz="2180" spc="-10" dirty="0">
                <a:latin typeface="Microsoft Sans Serif"/>
                <a:cs typeface="Microsoft Sans Serif"/>
              </a:rPr>
              <a:t>or</a:t>
            </a:r>
            <a:r>
              <a:rPr sz="2180" spc="20" dirty="0">
                <a:latin typeface="Microsoft Sans Serif"/>
                <a:cs typeface="Microsoft Sans Serif"/>
              </a:rPr>
              <a:t> </a:t>
            </a:r>
            <a:r>
              <a:rPr sz="2180" spc="-20" dirty="0">
                <a:latin typeface="Microsoft Sans Serif"/>
                <a:cs typeface="Microsoft Sans Serif"/>
              </a:rPr>
              <a:t>acyclic</a:t>
            </a:r>
            <a:r>
              <a:rPr sz="2180" spc="30" dirty="0">
                <a:latin typeface="Microsoft Sans Serif"/>
                <a:cs typeface="Microsoft Sans Serif"/>
              </a:rPr>
              <a:t> </a:t>
            </a:r>
            <a:r>
              <a:rPr sz="2180" spc="-20" dirty="0">
                <a:latin typeface="Microsoft Sans Serif"/>
                <a:cs typeface="Microsoft Sans Serif"/>
              </a:rPr>
              <a:t>in</a:t>
            </a:r>
            <a:r>
              <a:rPr sz="2180" spc="20" dirty="0">
                <a:latin typeface="Microsoft Sans Serif"/>
                <a:cs typeface="Microsoft Sans Serif"/>
              </a:rPr>
              <a:t> </a:t>
            </a:r>
            <a:r>
              <a:rPr sz="2180" spc="-10" dirty="0">
                <a:latin typeface="Microsoft Sans Serif"/>
                <a:cs typeface="Microsoft Sans Serif"/>
              </a:rPr>
              <a:t>nature</a:t>
            </a:r>
            <a:r>
              <a:rPr sz="2180" spc="20" dirty="0">
                <a:latin typeface="Microsoft Sans Serif"/>
                <a:cs typeface="Microsoft Sans Serif"/>
              </a:rPr>
              <a:t> </a:t>
            </a:r>
            <a:r>
              <a:rPr sz="2180" spc="-20" dirty="0">
                <a:latin typeface="Microsoft Sans Serif"/>
                <a:cs typeface="Microsoft Sans Serif"/>
              </a:rPr>
              <a:t>and </a:t>
            </a:r>
            <a:r>
              <a:rPr sz="2180" spc="-10" dirty="0">
                <a:latin typeface="Microsoft Sans Serif"/>
                <a:cs typeface="Microsoft Sans Serif"/>
              </a:rPr>
              <a:t> </a:t>
            </a:r>
            <a:r>
              <a:rPr sz="2180" spc="-20" dirty="0">
                <a:latin typeface="Microsoft Sans Serif"/>
                <a:cs typeface="Microsoft Sans Serif"/>
              </a:rPr>
              <a:t>hence</a:t>
            </a:r>
            <a:r>
              <a:rPr sz="2180" spc="10" dirty="0">
                <a:latin typeface="Microsoft Sans Serif"/>
                <a:cs typeface="Microsoft Sans Serif"/>
              </a:rPr>
              <a:t> </a:t>
            </a:r>
            <a:r>
              <a:rPr sz="2180" spc="-10" dirty="0">
                <a:latin typeface="Microsoft Sans Serif"/>
                <a:cs typeface="Microsoft Sans Serif"/>
              </a:rPr>
              <a:t>the</a:t>
            </a:r>
            <a:r>
              <a:rPr sz="2180" spc="20" dirty="0">
                <a:latin typeface="Microsoft Sans Serif"/>
                <a:cs typeface="Microsoft Sans Serif"/>
              </a:rPr>
              <a:t> </a:t>
            </a:r>
            <a:r>
              <a:rPr sz="2180" spc="-20" dirty="0">
                <a:latin typeface="Microsoft Sans Serif"/>
                <a:cs typeface="Microsoft Sans Serif"/>
              </a:rPr>
              <a:t>name.</a:t>
            </a:r>
            <a:endParaRPr sz="2180">
              <a:latin typeface="Microsoft Sans Serif"/>
              <a:cs typeface="Microsoft Sans Serif"/>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172898"/>
            <a:ext cx="1224136" cy="883774"/>
          </a:xfrm>
          <a:prstGeom prst="rect">
            <a:avLst/>
          </a:prstGeom>
        </p:spPr>
      </p:pic>
      <p:pic>
        <p:nvPicPr>
          <p:cNvPr id="36" name="Picture 35"/>
          <p:cNvPicPr>
            <a:picLocks noChangeAspect="1"/>
          </p:cNvPicPr>
          <p:nvPr/>
        </p:nvPicPr>
        <p:blipFill>
          <a:blip r:embed="rId3"/>
          <a:stretch>
            <a:fillRect/>
          </a:stretch>
        </p:blipFill>
        <p:spPr>
          <a:xfrm>
            <a:off x="2699791" y="2208600"/>
            <a:ext cx="4029115" cy="1580440"/>
          </a:xfrm>
          <a:prstGeom prst="rect">
            <a:avLst/>
          </a:prstGeom>
        </p:spPr>
      </p:pic>
      <p:pic>
        <p:nvPicPr>
          <p:cNvPr id="40" name="Picture 39"/>
          <p:cNvPicPr>
            <a:picLocks noChangeAspect="1"/>
          </p:cNvPicPr>
          <p:nvPr/>
        </p:nvPicPr>
        <p:blipFill>
          <a:blip r:embed="rId4"/>
          <a:stretch>
            <a:fillRect/>
          </a:stretch>
        </p:blipFill>
        <p:spPr>
          <a:xfrm>
            <a:off x="3553318" y="4418638"/>
            <a:ext cx="3097518" cy="610562"/>
          </a:xfrm>
          <a:prstGeom prst="rect">
            <a:avLst/>
          </a:prstGeom>
        </p:spPr>
      </p:pic>
    </p:spTree>
    <p:extLst>
      <p:ext uri="{BB962C8B-B14F-4D97-AF65-F5344CB8AC3E}">
        <p14:creationId xmlns:p14="http://schemas.microsoft.com/office/powerpoint/2010/main" val="3507555296"/>
      </p:ext>
    </p:extLst>
  </p:cSld>
  <p:clrMapOvr>
    <a:masterClrMapping/>
  </p:clrMapOvr>
  <p:transition>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F63F-38E1-4D9B-A2EF-880D5BC9D8AB}"/>
              </a:ext>
            </a:extLst>
          </p:cNvPr>
          <p:cNvSpPr>
            <a:spLocks noGrp="1"/>
          </p:cNvSpPr>
          <p:nvPr>
            <p:ph type="title"/>
          </p:nvPr>
        </p:nvSpPr>
        <p:spPr>
          <a:xfrm>
            <a:off x="2195736" y="260648"/>
            <a:ext cx="6723836" cy="1157045"/>
          </a:xfrm>
        </p:spPr>
        <p:txBody>
          <a:bodyPr>
            <a:normAutofit fontScale="90000"/>
          </a:bodyPr>
          <a:lstStyle/>
          <a:p>
            <a:r>
              <a:rPr lang="en-IN" sz="3600" b="1" dirty="0">
                <a:latin typeface="Times New Roman" pitchFamily="18" charset="0"/>
                <a:cs typeface="Times New Roman" pitchFamily="18" charset="0"/>
              </a:rPr>
              <a:t>Multi layer feed forward Neural Network </a:t>
            </a:r>
            <a:endParaRPr lang="en-IN" sz="3600" dirty="0"/>
          </a:p>
        </p:txBody>
      </p:sp>
      <p:sp>
        <p:nvSpPr>
          <p:cNvPr id="4" name="Footer Placeholder 3">
            <a:extLst>
              <a:ext uri="{FF2B5EF4-FFF2-40B4-BE49-F238E27FC236}">
                <a16:creationId xmlns:a16="http://schemas.microsoft.com/office/drawing/2014/main" id="{CEC89E2D-E768-45C6-B0B6-1CC1FB0B511A}"/>
              </a:ext>
            </a:extLst>
          </p:cNvPr>
          <p:cNvSpPr>
            <a:spLocks noGrp="1"/>
          </p:cNvSpPr>
          <p:nvPr>
            <p:ph type="ftr" sz="quarter" idx="11"/>
          </p:nvPr>
        </p:nvSpPr>
        <p:spPr>
          <a:xfrm>
            <a:off x="3124200" y="6356350"/>
            <a:ext cx="389607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056EC80-90C4-4452-81EE-3C5E49703743}"/>
              </a:ext>
            </a:extLst>
          </p:cNvPr>
          <p:cNvSpPr>
            <a:spLocks noGrp="1"/>
          </p:cNvSpPr>
          <p:nvPr>
            <p:ph type="sldNum" sz="quarter" idx="12"/>
          </p:nvPr>
        </p:nvSpPr>
        <p:spPr/>
        <p:txBody>
          <a:bodyPr/>
          <a:lstStyle/>
          <a:p>
            <a:fld id="{BB055922-87EB-483D-8474-2C9330A0D922}" type="slidenum">
              <a:rPr lang="en-US" smtClean="0"/>
              <a:t>81</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7" name="Rectangle 6"/>
          <p:cNvSpPr/>
          <p:nvPr/>
        </p:nvSpPr>
        <p:spPr>
          <a:xfrm>
            <a:off x="611560" y="2060848"/>
            <a:ext cx="7992888" cy="3889847"/>
          </a:xfrm>
          <a:prstGeom prst="rect">
            <a:avLst/>
          </a:prstGeom>
        </p:spPr>
        <p:txBody>
          <a:bodyPr wrap="square">
            <a:spAutoFit/>
          </a:bodyPr>
          <a:lstStyle/>
          <a:p>
            <a:pPr marL="374015" indent="-285750" algn="just">
              <a:lnSpc>
                <a:spcPct val="100000"/>
              </a:lnSpc>
              <a:spcBef>
                <a:spcPts val="90"/>
              </a:spcBef>
              <a:buFont typeface="Arial" panose="020B0604020202020204" pitchFamily="34" charset="0"/>
              <a:buChar char="•"/>
            </a:pPr>
            <a:r>
              <a:rPr lang="en-US" sz="2000" spc="-10" dirty="0">
                <a:latin typeface="Tahoma" panose="020B0604030504040204" pitchFamily="34" charset="0"/>
                <a:ea typeface="Tahoma" panose="020B0604030504040204" pitchFamily="34" charset="0"/>
                <a:cs typeface="Tahoma" panose="020B0604030504040204" pitchFamily="34" charset="0"/>
              </a:rPr>
              <a:t>This</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network,</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as</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its</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name</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indicates</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is</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made</a:t>
            </a:r>
            <a:r>
              <a:rPr lang="en-US" sz="2000" spc="20"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up</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of</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multiple</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20" dirty="0">
                <a:latin typeface="Tahoma" panose="020B0604030504040204" pitchFamily="34" charset="0"/>
                <a:ea typeface="Tahoma" panose="020B0604030504040204" pitchFamily="34" charset="0"/>
                <a:cs typeface="Tahoma" panose="020B0604030504040204" pitchFamily="34" charset="0"/>
              </a:rPr>
              <a:t>layers.</a:t>
            </a:r>
            <a:endParaRPr lang="en-US" sz="2000" dirty="0">
              <a:latin typeface="Tahoma" panose="020B0604030504040204" pitchFamily="34" charset="0"/>
              <a:ea typeface="Tahoma" panose="020B0604030504040204" pitchFamily="34" charset="0"/>
              <a:cs typeface="Tahoma" panose="020B0604030504040204" pitchFamily="34" charset="0"/>
            </a:endParaRPr>
          </a:p>
          <a:p>
            <a:pPr marL="374015" marR="205104" indent="-285750" algn="just">
              <a:lnSpc>
                <a:spcPct val="102600"/>
              </a:lnSpc>
              <a:spcBef>
                <a:spcPts val="865"/>
              </a:spcBef>
              <a:buFont typeface="Arial" panose="020B0604020202020204" pitchFamily="34" charset="0"/>
              <a:buChar char="•"/>
            </a:pPr>
            <a:r>
              <a:rPr lang="en-US" sz="2000" spc="-10" dirty="0">
                <a:latin typeface="Tahoma" panose="020B0604030504040204" pitchFamily="34" charset="0"/>
                <a:ea typeface="Tahoma" panose="020B0604030504040204" pitchFamily="34" charset="0"/>
                <a:cs typeface="Tahoma" panose="020B0604030504040204" pitchFamily="34" charset="0"/>
              </a:rPr>
              <a:t>Thus </a:t>
            </a:r>
            <a:r>
              <a:rPr lang="en-US" sz="2000" spc="-5" dirty="0">
                <a:latin typeface="Tahoma" panose="020B0604030504040204" pitchFamily="34" charset="0"/>
                <a:ea typeface="Tahoma" panose="020B0604030504040204" pitchFamily="34" charset="0"/>
                <a:cs typeface="Tahoma" panose="020B0604030504040204" pitchFamily="34" charset="0"/>
              </a:rPr>
              <a:t>architectures of </a:t>
            </a:r>
            <a:r>
              <a:rPr lang="en-US" sz="2000" spc="-10" dirty="0">
                <a:latin typeface="Tahoma" panose="020B0604030504040204" pitchFamily="34" charset="0"/>
                <a:ea typeface="Tahoma" panose="020B0604030504040204" pitchFamily="34" charset="0"/>
                <a:cs typeface="Tahoma" panose="020B0604030504040204" pitchFamily="34" charset="0"/>
              </a:rPr>
              <a:t>this class besides processing an input and </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an </a:t>
            </a:r>
            <a:r>
              <a:rPr lang="en-US" sz="2000" spc="-5" dirty="0">
                <a:latin typeface="Tahoma" panose="020B0604030504040204" pitchFamily="34" charset="0"/>
                <a:ea typeface="Tahoma" panose="020B0604030504040204" pitchFamily="34" charset="0"/>
                <a:cs typeface="Tahoma" panose="020B0604030504040204" pitchFamily="34" charset="0"/>
              </a:rPr>
              <a:t>output </a:t>
            </a:r>
            <a:r>
              <a:rPr lang="en-US" sz="2000" spc="-20" dirty="0">
                <a:latin typeface="Tahoma" panose="020B0604030504040204" pitchFamily="34" charset="0"/>
                <a:ea typeface="Tahoma" panose="020B0604030504040204" pitchFamily="34" charset="0"/>
                <a:cs typeface="Tahoma" panose="020B0604030504040204" pitchFamily="34" charset="0"/>
              </a:rPr>
              <a:t>layer </a:t>
            </a:r>
            <a:r>
              <a:rPr lang="en-US" sz="2000" spc="-10" dirty="0">
                <a:latin typeface="Tahoma" panose="020B0604030504040204" pitchFamily="34" charset="0"/>
                <a:ea typeface="Tahoma" panose="020B0604030504040204" pitchFamily="34" charset="0"/>
                <a:cs typeface="Tahoma" panose="020B0604030504040204" pitchFamily="34" charset="0"/>
              </a:rPr>
              <a:t>also </a:t>
            </a:r>
            <a:r>
              <a:rPr lang="en-US" sz="2000" spc="-20" dirty="0">
                <a:latin typeface="Tahoma" panose="020B0604030504040204" pitchFamily="34" charset="0"/>
                <a:ea typeface="Tahoma" panose="020B0604030504040204" pitchFamily="34" charset="0"/>
                <a:cs typeface="Tahoma" panose="020B0604030504040204" pitchFamily="34" charset="0"/>
              </a:rPr>
              <a:t>have </a:t>
            </a:r>
            <a:r>
              <a:rPr lang="en-US" sz="2000" spc="-10" dirty="0">
                <a:latin typeface="Tahoma" panose="020B0604030504040204" pitchFamily="34" charset="0"/>
                <a:ea typeface="Tahoma" panose="020B0604030504040204" pitchFamily="34" charset="0"/>
                <a:cs typeface="Tahoma" panose="020B0604030504040204" pitchFamily="34" charset="0"/>
              </a:rPr>
              <a:t>one </a:t>
            </a:r>
            <a:r>
              <a:rPr lang="en-US" sz="2000" spc="-5" dirty="0">
                <a:latin typeface="Tahoma" panose="020B0604030504040204" pitchFamily="34" charset="0"/>
                <a:ea typeface="Tahoma" panose="020B0604030504040204" pitchFamily="34" charset="0"/>
                <a:cs typeface="Tahoma" panose="020B0604030504040204" pitchFamily="34" charset="0"/>
              </a:rPr>
              <a:t>or </a:t>
            </a:r>
            <a:r>
              <a:rPr lang="en-US" sz="2000" spc="-10" dirty="0">
                <a:latin typeface="Tahoma" panose="020B0604030504040204" pitchFamily="34" charset="0"/>
                <a:ea typeface="Tahoma" panose="020B0604030504040204" pitchFamily="34" charset="0"/>
                <a:cs typeface="Tahoma" panose="020B0604030504040204" pitchFamily="34" charset="0"/>
              </a:rPr>
              <a:t>more </a:t>
            </a:r>
            <a:r>
              <a:rPr lang="en-US" sz="2000" spc="-5" dirty="0">
                <a:latin typeface="Tahoma" panose="020B0604030504040204" pitchFamily="34" charset="0"/>
                <a:ea typeface="Tahoma" panose="020B0604030504040204" pitchFamily="34" charset="0"/>
                <a:cs typeface="Tahoma" panose="020B0604030504040204" pitchFamily="34" charset="0"/>
              </a:rPr>
              <a:t>intermediary </a:t>
            </a:r>
            <a:r>
              <a:rPr lang="en-US" sz="2000" spc="-20" dirty="0">
                <a:latin typeface="Tahoma" panose="020B0604030504040204" pitchFamily="34" charset="0"/>
                <a:ea typeface="Tahoma" panose="020B0604030504040204" pitchFamily="34" charset="0"/>
                <a:cs typeface="Tahoma" panose="020B0604030504040204" pitchFamily="34" charset="0"/>
              </a:rPr>
              <a:t>layers </a:t>
            </a:r>
            <a:r>
              <a:rPr lang="en-US" sz="2000" spc="-10" dirty="0">
                <a:latin typeface="Tahoma" panose="020B0604030504040204" pitchFamily="34" charset="0"/>
                <a:ea typeface="Tahoma" panose="020B0604030504040204" pitchFamily="34" charset="0"/>
                <a:cs typeface="Tahoma" panose="020B0604030504040204" pitchFamily="34" charset="0"/>
              </a:rPr>
              <a:t>called </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spc="-10" dirty="0">
                <a:solidFill>
                  <a:srgbClr val="0000FF"/>
                </a:solidFill>
                <a:latin typeface="Tahoma" panose="020B0604030504040204" pitchFamily="34" charset="0"/>
                <a:ea typeface="Tahoma" panose="020B0604030504040204" pitchFamily="34" charset="0"/>
                <a:cs typeface="Tahoma" panose="020B0604030504040204" pitchFamily="34" charset="0"/>
              </a:rPr>
              <a:t>hidden</a:t>
            </a:r>
            <a:r>
              <a:rPr lang="en-US" sz="2000" spc="5"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spc="-15" dirty="0">
                <a:solidFill>
                  <a:srgbClr val="0000FF"/>
                </a:solidFill>
                <a:latin typeface="Tahoma" panose="020B0604030504040204" pitchFamily="34" charset="0"/>
                <a:ea typeface="Tahoma" panose="020B0604030504040204" pitchFamily="34" charset="0"/>
                <a:cs typeface="Tahoma" panose="020B0604030504040204" pitchFamily="34" charset="0"/>
              </a:rPr>
              <a:t>layers</a:t>
            </a:r>
            <a:r>
              <a:rPr lang="en-US" sz="2000" spc="-15" dirty="0">
                <a:latin typeface="Tahoma" panose="020B0604030504040204" pitchFamily="34" charset="0"/>
                <a:ea typeface="Tahoma" panose="020B0604030504040204" pitchFamily="34" charset="0"/>
                <a:cs typeface="Tahoma" panose="020B0604030504040204" pitchFamily="34" charset="0"/>
              </a:rPr>
              <a:t>.</a:t>
            </a:r>
            <a:endParaRPr lang="en-US" sz="2000" dirty="0">
              <a:latin typeface="Tahoma" panose="020B0604030504040204" pitchFamily="34" charset="0"/>
              <a:ea typeface="Tahoma" panose="020B0604030504040204" pitchFamily="34" charset="0"/>
              <a:cs typeface="Tahoma" panose="020B0604030504040204" pitchFamily="34" charset="0"/>
            </a:endParaRPr>
          </a:p>
          <a:p>
            <a:pPr marL="374015" marR="648970" indent="-285750">
              <a:lnSpc>
                <a:spcPct val="102600"/>
              </a:lnSpc>
              <a:spcBef>
                <a:spcPts val="865"/>
              </a:spcBef>
              <a:buFont typeface="Arial" panose="020B0604020202020204" pitchFamily="34" charset="0"/>
              <a:buChar char="•"/>
            </a:pPr>
            <a:r>
              <a:rPr lang="en-US" sz="2000" spc="-10" dirty="0">
                <a:latin typeface="Tahoma" panose="020B0604030504040204" pitchFamily="34" charset="0"/>
                <a:ea typeface="Tahoma" panose="020B0604030504040204" pitchFamily="34" charset="0"/>
                <a:cs typeface="Tahoma" panose="020B0604030504040204" pitchFamily="34" charset="0"/>
              </a:rPr>
              <a:t>The</a:t>
            </a:r>
            <a:r>
              <a:rPr lang="en-US" sz="2000" spc="20"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hidden</a:t>
            </a:r>
            <a:r>
              <a:rPr lang="en-US" sz="2000" spc="25" dirty="0">
                <a:latin typeface="Tahoma" panose="020B0604030504040204" pitchFamily="34" charset="0"/>
                <a:ea typeface="Tahoma" panose="020B0604030504040204" pitchFamily="34" charset="0"/>
                <a:cs typeface="Tahoma" panose="020B0604030504040204" pitchFamily="34" charset="0"/>
              </a:rPr>
              <a:t> </a:t>
            </a:r>
            <a:r>
              <a:rPr lang="en-US" sz="2000" spc="-15" dirty="0">
                <a:latin typeface="Tahoma" panose="020B0604030504040204" pitchFamily="34" charset="0"/>
                <a:ea typeface="Tahoma" panose="020B0604030504040204" pitchFamily="34" charset="0"/>
                <a:cs typeface="Tahoma" panose="020B0604030504040204" pitchFamily="34" charset="0"/>
              </a:rPr>
              <a:t>layer(s)</a:t>
            </a:r>
            <a:r>
              <a:rPr lang="en-US" sz="2000" spc="20"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aid</a:t>
            </a:r>
            <a:r>
              <a:rPr lang="en-US" sz="2000" spc="25"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in</a:t>
            </a:r>
            <a:r>
              <a:rPr lang="en-US" sz="2000" spc="25"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performing</a:t>
            </a:r>
            <a:r>
              <a:rPr lang="en-US" sz="2000" spc="20"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useful</a:t>
            </a:r>
            <a:r>
              <a:rPr lang="en-US" sz="2000" spc="2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intermediary </a:t>
            </a:r>
            <a:r>
              <a:rPr lang="en-US" sz="2000" spc="-275"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computation</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15" dirty="0">
                <a:latin typeface="Tahoma" panose="020B0604030504040204" pitchFamily="34" charset="0"/>
                <a:ea typeface="Tahoma" panose="020B0604030504040204" pitchFamily="34" charset="0"/>
                <a:cs typeface="Tahoma" panose="020B0604030504040204" pitchFamily="34" charset="0"/>
              </a:rPr>
              <a:t>before</a:t>
            </a:r>
            <a:r>
              <a:rPr lang="en-US" sz="2000" spc="20"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directing</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the</a:t>
            </a:r>
            <a:r>
              <a:rPr lang="en-US" sz="2000" spc="20"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input</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to</a:t>
            </a:r>
            <a:r>
              <a:rPr lang="en-US" sz="2000" spc="20"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the</a:t>
            </a:r>
            <a:r>
              <a:rPr lang="en-US" sz="2000" spc="20"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output</a:t>
            </a:r>
            <a:r>
              <a:rPr lang="en-US" sz="2000" spc="15" dirty="0">
                <a:latin typeface="Tahoma" panose="020B0604030504040204" pitchFamily="34" charset="0"/>
                <a:ea typeface="Tahoma" panose="020B0604030504040204" pitchFamily="34" charset="0"/>
                <a:cs typeface="Tahoma" panose="020B0604030504040204" pitchFamily="34" charset="0"/>
              </a:rPr>
              <a:t> </a:t>
            </a:r>
            <a:r>
              <a:rPr lang="en-US" sz="2000" spc="-25" dirty="0">
                <a:latin typeface="Tahoma" panose="020B0604030504040204" pitchFamily="34" charset="0"/>
                <a:ea typeface="Tahoma" panose="020B0604030504040204" pitchFamily="34" charset="0"/>
                <a:cs typeface="Tahoma" panose="020B0604030504040204" pitchFamily="34" charset="0"/>
              </a:rPr>
              <a:t>layer.</a:t>
            </a:r>
            <a:endParaRPr lang="en-US" sz="2000" dirty="0">
              <a:latin typeface="Tahoma" panose="020B0604030504040204" pitchFamily="34" charset="0"/>
              <a:ea typeface="Tahoma" panose="020B0604030504040204" pitchFamily="34" charset="0"/>
              <a:cs typeface="Tahoma" panose="020B0604030504040204" pitchFamily="34" charset="0"/>
            </a:endParaRPr>
          </a:p>
          <a:p>
            <a:pPr marL="374650" marR="81280" indent="-285750">
              <a:lnSpc>
                <a:spcPct val="102600"/>
              </a:lnSpc>
              <a:spcBef>
                <a:spcPts val="869"/>
              </a:spcBef>
              <a:buFont typeface="Arial" panose="020B0604020202020204" pitchFamily="34" charset="0"/>
              <a:buChar char="•"/>
            </a:pPr>
            <a:r>
              <a:rPr lang="en-US" sz="2000" spc="-10" dirty="0">
                <a:latin typeface="Tahoma" panose="020B0604030504040204" pitchFamily="34" charset="0"/>
                <a:ea typeface="Tahoma" panose="020B0604030504040204" pitchFamily="34" charset="0"/>
                <a:cs typeface="Tahoma" panose="020B0604030504040204" pitchFamily="34" charset="0"/>
              </a:rPr>
              <a:t>A </a:t>
            </a:r>
            <a:r>
              <a:rPr lang="en-US" sz="2000" spc="-15" dirty="0">
                <a:latin typeface="Tahoma" panose="020B0604030504040204" pitchFamily="34" charset="0"/>
                <a:ea typeface="Tahoma" panose="020B0604030504040204" pitchFamily="34" charset="0"/>
                <a:cs typeface="Tahoma" panose="020B0604030504040204" pitchFamily="34" charset="0"/>
              </a:rPr>
              <a:t>multilayer feed forward </a:t>
            </a:r>
            <a:r>
              <a:rPr lang="en-US" sz="2000" spc="-5" dirty="0">
                <a:latin typeface="Tahoma" panose="020B0604030504040204" pitchFamily="34" charset="0"/>
                <a:ea typeface="Tahoma" panose="020B0604030504040204" pitchFamily="34" charset="0"/>
                <a:cs typeface="Tahoma" panose="020B0604030504040204" pitchFamily="34" charset="0"/>
              </a:rPr>
              <a:t>network </a:t>
            </a:r>
            <a:r>
              <a:rPr lang="en-US" sz="2000" spc="-10" dirty="0">
                <a:latin typeface="Tahoma" panose="020B0604030504040204" pitchFamily="34" charset="0"/>
                <a:ea typeface="Tahoma" panose="020B0604030504040204" pitchFamily="34" charset="0"/>
                <a:cs typeface="Tahoma" panose="020B0604030504040204" pitchFamily="34" charset="0"/>
              </a:rPr>
              <a:t>with </a:t>
            </a:r>
            <a:r>
              <a:rPr lang="en-US" sz="2000" i="1" spc="-5" dirty="0">
                <a:latin typeface="Tahoma" panose="020B0604030504040204" pitchFamily="34" charset="0"/>
                <a:ea typeface="Tahoma" panose="020B0604030504040204" pitchFamily="34" charset="0"/>
                <a:cs typeface="Tahoma" panose="020B0604030504040204" pitchFamily="34" charset="0"/>
              </a:rPr>
              <a:t>l</a:t>
            </a:r>
            <a:r>
              <a:rPr lang="en-US" sz="2000" i="1"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input </a:t>
            </a:r>
            <a:r>
              <a:rPr lang="en-US" sz="2000" spc="-5" dirty="0">
                <a:latin typeface="Tahoma" panose="020B0604030504040204" pitchFamily="34" charset="0"/>
                <a:ea typeface="Tahoma" panose="020B0604030504040204" pitchFamily="34" charset="0"/>
                <a:cs typeface="Tahoma" panose="020B0604030504040204" pitchFamily="34" charset="0"/>
              </a:rPr>
              <a:t>neurons </a:t>
            </a:r>
            <a:r>
              <a:rPr lang="en-US" sz="2000" spc="-10" dirty="0">
                <a:latin typeface="Tahoma" panose="020B0604030504040204" pitchFamily="34" charset="0"/>
                <a:ea typeface="Tahoma" panose="020B0604030504040204" pitchFamily="34" charset="0"/>
                <a:cs typeface="Tahoma" panose="020B0604030504040204" pitchFamily="34" charset="0"/>
              </a:rPr>
              <a:t>(number </a:t>
            </a:r>
            <a:r>
              <a:rPr lang="en-US" sz="2000" spc="-5" dirty="0">
                <a:latin typeface="Tahoma" panose="020B0604030504040204" pitchFamily="34" charset="0"/>
                <a:ea typeface="Tahoma" panose="020B0604030504040204" pitchFamily="34" charset="0"/>
                <a:cs typeface="Tahoma" panose="020B0604030504040204" pitchFamily="34" charset="0"/>
              </a:rPr>
              <a:t>of </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neuron</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at</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the</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first</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l</a:t>
            </a:r>
            <a:r>
              <a:rPr lang="en-US" sz="2000" spc="-45" dirty="0">
                <a:latin typeface="Tahoma" panose="020B0604030504040204" pitchFamily="34" charset="0"/>
                <a:ea typeface="Tahoma" panose="020B0604030504040204" pitchFamily="34" charset="0"/>
                <a:cs typeface="Tahoma" panose="020B0604030504040204" pitchFamily="34" charset="0"/>
              </a:rPr>
              <a:t>a</a:t>
            </a:r>
            <a:r>
              <a:rPr lang="en-US" sz="2000" spc="-30" dirty="0">
                <a:latin typeface="Tahoma" panose="020B0604030504040204" pitchFamily="34" charset="0"/>
                <a:ea typeface="Tahoma" panose="020B0604030504040204" pitchFamily="34" charset="0"/>
                <a:cs typeface="Tahoma" panose="020B0604030504040204" pitchFamily="34" charset="0"/>
              </a:rPr>
              <a:t>y</a:t>
            </a:r>
            <a:r>
              <a:rPr lang="en-US" sz="2000" spc="-5" dirty="0">
                <a:latin typeface="Tahoma" panose="020B0604030504040204" pitchFamily="34" charset="0"/>
                <a:ea typeface="Tahoma" panose="020B0604030504040204" pitchFamily="34" charset="0"/>
                <a:cs typeface="Tahoma" panose="020B0604030504040204" pitchFamily="34" charset="0"/>
              </a:rPr>
              <a:t>er</a:t>
            </a:r>
            <a:r>
              <a:rPr lang="en-US" sz="2000" spc="-10" dirty="0">
                <a:latin typeface="Tahoma" panose="020B0604030504040204" pitchFamily="34" charset="0"/>
                <a:ea typeface="Tahoma" panose="020B0604030504040204" pitchFamily="34" charset="0"/>
                <a:cs typeface="Tahoma" panose="020B0604030504040204" pitchFamily="34" charset="0"/>
              </a:rPr>
              <a:t>)</a:t>
            </a:r>
            <a:r>
              <a:rPr lang="en-US" sz="2000" spc="-5" dirty="0">
                <a:latin typeface="Tahoma" panose="020B0604030504040204" pitchFamily="34" charset="0"/>
                <a:ea typeface="Tahoma" panose="020B0604030504040204" pitchFamily="34" charset="0"/>
                <a:cs typeface="Tahoma" panose="020B0604030504040204" pitchFamily="34" charset="0"/>
              </a:rPr>
              <a:t>,</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i="1" spc="-10" dirty="0">
                <a:latin typeface="Tahoma" panose="020B0604030504040204" pitchFamily="34" charset="0"/>
                <a:ea typeface="Tahoma" panose="020B0604030504040204" pitchFamily="34" charset="0"/>
                <a:cs typeface="Tahoma" panose="020B0604030504040204" pitchFamily="34" charset="0"/>
              </a:rPr>
              <a:t>m</a:t>
            </a:r>
            <a:r>
              <a:rPr lang="en-US" sz="2000" spc="60" baseline="-13888" dirty="0">
                <a:latin typeface="Tahoma" panose="020B0604030504040204" pitchFamily="34" charset="0"/>
                <a:ea typeface="Tahoma" panose="020B0604030504040204" pitchFamily="34" charset="0"/>
                <a:cs typeface="Tahoma" panose="020B0604030504040204" pitchFamily="34" charset="0"/>
              </a:rPr>
              <a:t>1</a:t>
            </a:r>
            <a:r>
              <a:rPr lang="en-US" sz="2000" i="1" spc="5" dirty="0">
                <a:latin typeface="Tahoma" panose="020B0604030504040204" pitchFamily="34" charset="0"/>
                <a:ea typeface="Tahoma" panose="020B0604030504040204" pitchFamily="34" charset="0"/>
                <a:cs typeface="Tahoma" panose="020B0604030504040204" pitchFamily="34" charset="0"/>
              </a:rPr>
              <a:t>,</a:t>
            </a:r>
            <a:r>
              <a:rPr lang="en-US" sz="2000" i="1" spc="-85" dirty="0">
                <a:latin typeface="Tahoma" panose="020B0604030504040204" pitchFamily="34" charset="0"/>
                <a:ea typeface="Tahoma" panose="020B0604030504040204" pitchFamily="34" charset="0"/>
                <a:cs typeface="Tahoma" panose="020B0604030504040204" pitchFamily="34" charset="0"/>
              </a:rPr>
              <a:t> </a:t>
            </a:r>
            <a:r>
              <a:rPr lang="en-US" sz="2000" i="1" spc="-10" dirty="0">
                <a:latin typeface="Tahoma" panose="020B0604030504040204" pitchFamily="34" charset="0"/>
                <a:ea typeface="Tahoma" panose="020B0604030504040204" pitchFamily="34" charset="0"/>
                <a:cs typeface="Tahoma" panose="020B0604030504040204" pitchFamily="34" charset="0"/>
              </a:rPr>
              <a:t>m</a:t>
            </a:r>
            <a:r>
              <a:rPr lang="en-US" sz="2000" spc="60" baseline="-13888" dirty="0">
                <a:latin typeface="Tahoma" panose="020B0604030504040204" pitchFamily="34" charset="0"/>
                <a:ea typeface="Tahoma" panose="020B0604030504040204" pitchFamily="34" charset="0"/>
                <a:cs typeface="Tahoma" panose="020B0604030504040204" pitchFamily="34" charset="0"/>
              </a:rPr>
              <a:t>2</a:t>
            </a:r>
            <a:r>
              <a:rPr lang="en-US" sz="2000" i="1" spc="5" dirty="0">
                <a:latin typeface="Tahoma" panose="020B0604030504040204" pitchFamily="34" charset="0"/>
                <a:ea typeface="Tahoma" panose="020B0604030504040204" pitchFamily="34" charset="0"/>
                <a:cs typeface="Tahoma" panose="020B0604030504040204" pitchFamily="34" charset="0"/>
              </a:rPr>
              <a:t>,</a:t>
            </a:r>
            <a:r>
              <a:rPr lang="en-US" sz="2000" i="1" spc="-85" dirty="0">
                <a:latin typeface="Tahoma" panose="020B0604030504040204" pitchFamily="34" charset="0"/>
                <a:ea typeface="Tahoma" panose="020B0604030504040204" pitchFamily="34" charset="0"/>
                <a:cs typeface="Tahoma" panose="020B0604030504040204" pitchFamily="34" charset="0"/>
              </a:rPr>
              <a:t> </a:t>
            </a:r>
            <a:r>
              <a:rPr lang="en-US" sz="2000" i="1" spc="-5" dirty="0">
                <a:latin typeface="Tahoma" panose="020B0604030504040204" pitchFamily="34" charset="0"/>
                <a:ea typeface="Tahoma" panose="020B0604030504040204" pitchFamily="34" charset="0"/>
                <a:cs typeface="Tahoma" panose="020B0604030504040204" pitchFamily="34" charset="0"/>
              </a:rPr>
              <a:t>·</a:t>
            </a:r>
            <a:r>
              <a:rPr lang="en-US" sz="2000" i="1" spc="-85" dirty="0">
                <a:latin typeface="Tahoma" panose="020B0604030504040204" pitchFamily="34" charset="0"/>
                <a:ea typeface="Tahoma" panose="020B0604030504040204" pitchFamily="34" charset="0"/>
                <a:cs typeface="Tahoma" panose="020B0604030504040204" pitchFamily="34" charset="0"/>
              </a:rPr>
              <a:t> </a:t>
            </a:r>
            <a:r>
              <a:rPr lang="en-US" sz="2000" i="1" spc="-5" dirty="0">
                <a:latin typeface="Tahoma" panose="020B0604030504040204" pitchFamily="34" charset="0"/>
                <a:ea typeface="Tahoma" panose="020B0604030504040204" pitchFamily="34" charset="0"/>
                <a:cs typeface="Tahoma" panose="020B0604030504040204" pitchFamily="34" charset="0"/>
              </a:rPr>
              <a:t>·</a:t>
            </a:r>
            <a:r>
              <a:rPr lang="en-US" sz="2000" i="1" spc="-85" dirty="0">
                <a:latin typeface="Tahoma" panose="020B0604030504040204" pitchFamily="34" charset="0"/>
                <a:ea typeface="Tahoma" panose="020B0604030504040204" pitchFamily="34" charset="0"/>
                <a:cs typeface="Tahoma" panose="020B0604030504040204" pitchFamily="34" charset="0"/>
              </a:rPr>
              <a:t> </a:t>
            </a:r>
            <a:r>
              <a:rPr lang="en-US" sz="2000" i="1" spc="-5" dirty="0">
                <a:latin typeface="Tahoma" panose="020B0604030504040204" pitchFamily="34" charset="0"/>
                <a:ea typeface="Tahoma" panose="020B0604030504040204" pitchFamily="34" charset="0"/>
                <a:cs typeface="Tahoma" panose="020B0604030504040204" pitchFamily="34" charset="0"/>
              </a:rPr>
              <a:t>·</a:t>
            </a:r>
            <a:r>
              <a:rPr lang="en-US" sz="2000" i="1" spc="95" dirty="0">
                <a:latin typeface="Tahoma" panose="020B0604030504040204" pitchFamily="34" charset="0"/>
                <a:ea typeface="Tahoma" panose="020B0604030504040204" pitchFamily="34" charset="0"/>
                <a:cs typeface="Tahoma" panose="020B0604030504040204" pitchFamily="34" charset="0"/>
              </a:rPr>
              <a:t> </a:t>
            </a:r>
            <a:r>
              <a:rPr lang="en-US" sz="2000" i="1" spc="5" dirty="0">
                <a:latin typeface="Tahoma" panose="020B0604030504040204" pitchFamily="34" charset="0"/>
                <a:ea typeface="Tahoma" panose="020B0604030504040204" pitchFamily="34" charset="0"/>
                <a:cs typeface="Tahoma" panose="020B0604030504040204" pitchFamily="34" charset="0"/>
              </a:rPr>
              <a:t>,</a:t>
            </a:r>
            <a:r>
              <a:rPr lang="en-US" sz="2000" i="1" spc="-85" dirty="0">
                <a:latin typeface="Tahoma" panose="020B0604030504040204" pitchFamily="34" charset="0"/>
                <a:ea typeface="Tahoma" panose="020B0604030504040204" pitchFamily="34" charset="0"/>
                <a:cs typeface="Tahoma" panose="020B0604030504040204" pitchFamily="34" charset="0"/>
              </a:rPr>
              <a:t> </a:t>
            </a:r>
            <a:r>
              <a:rPr lang="en-US" sz="2000" i="1" spc="-10" dirty="0" err="1">
                <a:latin typeface="Tahoma" panose="020B0604030504040204" pitchFamily="34" charset="0"/>
                <a:ea typeface="Tahoma" panose="020B0604030504040204" pitchFamily="34" charset="0"/>
                <a:cs typeface="Tahoma" panose="020B0604030504040204" pitchFamily="34" charset="0"/>
              </a:rPr>
              <a:t>m</a:t>
            </a:r>
            <a:r>
              <a:rPr lang="en-US" sz="2000" i="1" spc="-7" baseline="-10416" dirty="0" err="1">
                <a:latin typeface="Tahoma" panose="020B0604030504040204" pitchFamily="34" charset="0"/>
                <a:ea typeface="Tahoma" panose="020B0604030504040204" pitchFamily="34" charset="0"/>
                <a:cs typeface="Tahoma" panose="020B0604030504040204" pitchFamily="34" charset="0"/>
              </a:rPr>
              <a:t>p</a:t>
            </a:r>
            <a:r>
              <a:rPr lang="en-US" sz="2000" i="1" baseline="-10416" dirty="0">
                <a:latin typeface="Tahoma" panose="020B0604030504040204" pitchFamily="34" charset="0"/>
                <a:ea typeface="Tahoma" panose="020B0604030504040204" pitchFamily="34" charset="0"/>
                <a:cs typeface="Tahoma" panose="020B0604030504040204" pitchFamily="34" charset="0"/>
              </a:rPr>
              <a:t> </a:t>
            </a:r>
            <a:r>
              <a:rPr lang="en-US" sz="2000" i="1" spc="-112" baseline="-10416" dirty="0">
                <a:latin typeface="Tahoma" panose="020B0604030504040204" pitchFamily="34" charset="0"/>
                <a:ea typeface="Tahoma" panose="020B0604030504040204" pitchFamily="34" charset="0"/>
                <a:cs typeface="Tahoma" panose="020B0604030504040204" pitchFamily="34" charset="0"/>
              </a:rPr>
              <a:t> </a:t>
            </a:r>
            <a:r>
              <a:rPr lang="en-US" sz="2000" spc="-25" dirty="0">
                <a:latin typeface="Tahoma" panose="020B0604030504040204" pitchFamily="34" charset="0"/>
                <a:ea typeface="Tahoma" panose="020B0604030504040204" pitchFamily="34" charset="0"/>
                <a:cs typeface="Tahoma" panose="020B0604030504040204" pitchFamily="34" charset="0"/>
              </a:rPr>
              <a:t>n</a:t>
            </a:r>
            <a:r>
              <a:rPr lang="en-US" sz="2000" spc="-10" dirty="0">
                <a:latin typeface="Tahoma" panose="020B0604030504040204" pitchFamily="34" charset="0"/>
                <a:ea typeface="Tahoma" panose="020B0604030504040204" pitchFamily="34" charset="0"/>
                <a:cs typeface="Tahoma" panose="020B0604030504040204" pitchFamily="34" charset="0"/>
              </a:rPr>
              <a:t>umber</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of</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neurons</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at</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i="1" spc="85" dirty="0">
                <a:latin typeface="Tahoma" panose="020B0604030504040204" pitchFamily="34" charset="0"/>
                <a:ea typeface="Tahoma" panose="020B0604030504040204" pitchFamily="34" charset="0"/>
                <a:cs typeface="Tahoma" panose="020B0604030504040204" pitchFamily="34" charset="0"/>
              </a:rPr>
              <a:t>i</a:t>
            </a:r>
            <a:r>
              <a:rPr lang="en-US" sz="2000" spc="-5" dirty="0">
                <a:latin typeface="Tahoma" panose="020B0604030504040204" pitchFamily="34" charset="0"/>
                <a:ea typeface="Tahoma" panose="020B0604030504040204" pitchFamily="34" charset="0"/>
                <a:cs typeface="Tahoma" panose="020B0604030504040204" pitchFamily="34" charset="0"/>
              </a:rPr>
              <a:t>-</a:t>
            </a:r>
            <a:r>
              <a:rPr lang="en-US" sz="2000" spc="-5" dirty="0" err="1">
                <a:latin typeface="Tahoma" panose="020B0604030504040204" pitchFamily="34" charset="0"/>
                <a:ea typeface="Tahoma" panose="020B0604030504040204" pitchFamily="34" charset="0"/>
                <a:cs typeface="Tahoma" panose="020B0604030504040204" pitchFamily="34" charset="0"/>
              </a:rPr>
              <a:t>th</a:t>
            </a:r>
            <a:r>
              <a:rPr lang="en-US" sz="2000" spc="-5"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hidden </a:t>
            </a:r>
            <a:r>
              <a:rPr lang="en-US" sz="2000" spc="-20" dirty="0">
                <a:latin typeface="Tahoma" panose="020B0604030504040204" pitchFamily="34" charset="0"/>
                <a:ea typeface="Tahoma" panose="020B0604030504040204" pitchFamily="34" charset="0"/>
                <a:cs typeface="Tahoma" panose="020B0604030504040204" pitchFamily="34" charset="0"/>
              </a:rPr>
              <a:t>layer </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i="1" dirty="0">
                <a:latin typeface="Tahoma" panose="020B0604030504040204" pitchFamily="34" charset="0"/>
                <a:ea typeface="Tahoma" panose="020B0604030504040204" pitchFamily="34" charset="0"/>
                <a:cs typeface="Tahoma" panose="020B0604030504040204" pitchFamily="34" charset="0"/>
              </a:rPr>
              <a:t>i </a:t>
            </a:r>
            <a:r>
              <a:rPr lang="en-US" sz="2000" spc="45"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1</a:t>
            </a:r>
            <a:r>
              <a:rPr lang="en-US" sz="2000" i="1"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2</a:t>
            </a:r>
            <a:r>
              <a:rPr lang="en-US" sz="2000" i="1" dirty="0">
                <a:latin typeface="Tahoma" panose="020B0604030504040204" pitchFamily="34" charset="0"/>
                <a:ea typeface="Tahoma" panose="020B0604030504040204" pitchFamily="34" charset="0"/>
                <a:cs typeface="Tahoma" panose="020B0604030504040204" pitchFamily="34" charset="0"/>
              </a:rPr>
              <a:t>, </a:t>
            </a:r>
            <a:r>
              <a:rPr lang="en-US" sz="2000" i="1" spc="-5" dirty="0">
                <a:latin typeface="Tahoma" panose="020B0604030504040204" pitchFamily="34" charset="0"/>
                <a:ea typeface="Tahoma" panose="020B0604030504040204" pitchFamily="34" charset="0"/>
                <a:cs typeface="Tahoma" panose="020B0604030504040204" pitchFamily="34" charset="0"/>
              </a:rPr>
              <a:t>· · · </a:t>
            </a:r>
            <a:r>
              <a:rPr lang="en-US" sz="2000" i="1" spc="5" dirty="0">
                <a:latin typeface="Tahoma" panose="020B0604030504040204" pitchFamily="34" charset="0"/>
                <a:ea typeface="Tahoma" panose="020B0604030504040204" pitchFamily="34" charset="0"/>
                <a:cs typeface="Tahoma" panose="020B0604030504040204" pitchFamily="34" charset="0"/>
              </a:rPr>
              <a:t>, </a:t>
            </a:r>
            <a:r>
              <a:rPr lang="en-US" sz="2000" i="1" spc="10" dirty="0">
                <a:latin typeface="Tahoma" panose="020B0604030504040204" pitchFamily="34" charset="0"/>
                <a:ea typeface="Tahoma" panose="020B0604030504040204" pitchFamily="34" charset="0"/>
                <a:cs typeface="Tahoma" panose="020B0604030504040204" pitchFamily="34" charset="0"/>
              </a:rPr>
              <a:t>p</a:t>
            </a:r>
            <a:r>
              <a:rPr lang="en-US" sz="2000" spc="10"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and </a:t>
            </a:r>
            <a:r>
              <a:rPr lang="en-US" sz="2000" i="1" spc="-10" dirty="0">
                <a:latin typeface="Tahoma" panose="020B0604030504040204" pitchFamily="34" charset="0"/>
                <a:ea typeface="Tahoma" panose="020B0604030504040204" pitchFamily="34" charset="0"/>
                <a:cs typeface="Tahoma" panose="020B0604030504040204" pitchFamily="34" charset="0"/>
              </a:rPr>
              <a:t>n </a:t>
            </a:r>
            <a:r>
              <a:rPr lang="en-US" sz="2000" spc="-5" dirty="0">
                <a:latin typeface="Tahoma" panose="020B0604030504040204" pitchFamily="34" charset="0"/>
                <a:ea typeface="Tahoma" panose="020B0604030504040204" pitchFamily="34" charset="0"/>
                <a:cs typeface="Tahoma" panose="020B0604030504040204" pitchFamily="34" charset="0"/>
              </a:rPr>
              <a:t>neurons at the </a:t>
            </a:r>
            <a:r>
              <a:rPr lang="en-US" sz="2000" spc="-10" dirty="0">
                <a:latin typeface="Tahoma" panose="020B0604030504040204" pitchFamily="34" charset="0"/>
                <a:ea typeface="Tahoma" panose="020B0604030504040204" pitchFamily="34" charset="0"/>
                <a:cs typeface="Tahoma" panose="020B0604030504040204" pitchFamily="34" charset="0"/>
              </a:rPr>
              <a:t>last </a:t>
            </a:r>
            <a:r>
              <a:rPr lang="en-US" sz="2000" spc="-20" dirty="0">
                <a:latin typeface="Tahoma" panose="020B0604030504040204" pitchFamily="34" charset="0"/>
                <a:ea typeface="Tahoma" panose="020B0604030504040204" pitchFamily="34" charset="0"/>
                <a:cs typeface="Tahoma" panose="020B0604030504040204" pitchFamily="34" charset="0"/>
              </a:rPr>
              <a:t>layer </a:t>
            </a:r>
            <a:r>
              <a:rPr lang="en-US" sz="2000" spc="-5" dirty="0">
                <a:latin typeface="Tahoma" panose="020B0604030504040204" pitchFamily="34" charset="0"/>
                <a:ea typeface="Tahoma" panose="020B0604030504040204" pitchFamily="34" charset="0"/>
                <a:cs typeface="Tahoma" panose="020B0604030504040204" pitchFamily="34" charset="0"/>
              </a:rPr>
              <a:t>(it </a:t>
            </a:r>
            <a:r>
              <a:rPr lang="en-US" sz="2000" spc="-10" dirty="0">
                <a:latin typeface="Tahoma" panose="020B0604030504040204" pitchFamily="34" charset="0"/>
                <a:ea typeface="Tahoma" panose="020B0604030504040204" pitchFamily="34" charset="0"/>
                <a:cs typeface="Tahoma" panose="020B0604030504040204" pitchFamily="34" charset="0"/>
              </a:rPr>
              <a:t>is </a:t>
            </a:r>
            <a:r>
              <a:rPr lang="en-US" sz="2000" spc="-5" dirty="0">
                <a:latin typeface="Tahoma" panose="020B0604030504040204" pitchFamily="34" charset="0"/>
                <a:ea typeface="Tahoma" panose="020B0604030504040204" pitchFamily="34" charset="0"/>
                <a:cs typeface="Tahoma" panose="020B0604030504040204" pitchFamily="34" charset="0"/>
              </a:rPr>
              <a:t> the</a:t>
            </a:r>
            <a:r>
              <a:rPr lang="en-US" sz="2000" spc="10"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output</a:t>
            </a:r>
            <a:r>
              <a:rPr lang="en-US" sz="2000" spc="10"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neurons)</a:t>
            </a:r>
            <a:r>
              <a:rPr lang="en-US" sz="2000" spc="10"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is</a:t>
            </a:r>
            <a:r>
              <a:rPr lang="en-US" sz="2000" spc="10" dirty="0">
                <a:latin typeface="Tahoma" panose="020B0604030504040204" pitchFamily="34" charset="0"/>
                <a:ea typeface="Tahoma" panose="020B0604030504040204" pitchFamily="34" charset="0"/>
                <a:cs typeface="Tahoma" panose="020B0604030504040204" pitchFamily="34" charset="0"/>
              </a:rPr>
              <a:t> </a:t>
            </a:r>
            <a:r>
              <a:rPr lang="en-US" sz="2000" spc="-10" dirty="0">
                <a:latin typeface="Tahoma" panose="020B0604030504040204" pitchFamily="34" charset="0"/>
                <a:ea typeface="Tahoma" panose="020B0604030504040204" pitchFamily="34" charset="0"/>
                <a:cs typeface="Tahoma" panose="020B0604030504040204" pitchFamily="34" charset="0"/>
              </a:rPr>
              <a:t>w</a:t>
            </a:r>
            <a:r>
              <a:rPr lang="en-US" sz="2000" spc="10" dirty="0">
                <a:latin typeface="Tahoma" panose="020B0604030504040204" pitchFamily="34" charset="0"/>
                <a:ea typeface="Tahoma" panose="020B0604030504040204" pitchFamily="34" charset="0"/>
                <a:cs typeface="Tahoma" panose="020B0604030504040204" pitchFamily="34" charset="0"/>
              </a:rPr>
              <a:t>r</a:t>
            </a:r>
            <a:r>
              <a:rPr lang="en-US" sz="2000" spc="-5" dirty="0">
                <a:latin typeface="Tahoma" panose="020B0604030504040204" pitchFamily="34" charset="0"/>
                <a:ea typeface="Tahoma" panose="020B0604030504040204" pitchFamily="34" charset="0"/>
                <a:cs typeface="Tahoma" panose="020B0604030504040204" pitchFamily="34" charset="0"/>
              </a:rPr>
              <a:t>itten</a:t>
            </a:r>
            <a:r>
              <a:rPr lang="en-US" sz="2000" spc="10" dirty="0">
                <a:latin typeface="Tahoma" panose="020B0604030504040204" pitchFamily="34" charset="0"/>
                <a:ea typeface="Tahoma" panose="020B0604030504040204" pitchFamily="34" charset="0"/>
                <a:cs typeface="Tahoma" panose="020B0604030504040204" pitchFamily="34" charset="0"/>
              </a:rPr>
              <a:t> </a:t>
            </a:r>
            <a:r>
              <a:rPr lang="en-US" sz="2000" spc="-5" dirty="0">
                <a:latin typeface="Tahoma" panose="020B0604030504040204" pitchFamily="34" charset="0"/>
                <a:ea typeface="Tahoma" panose="020B0604030504040204" pitchFamily="34" charset="0"/>
                <a:cs typeface="Tahoma" panose="020B0604030504040204" pitchFamily="34" charset="0"/>
              </a:rPr>
              <a:t>as</a:t>
            </a:r>
            <a:r>
              <a:rPr lang="en-US" sz="2000" spc="10" dirty="0">
                <a:latin typeface="Tahoma" panose="020B0604030504040204" pitchFamily="34" charset="0"/>
                <a:ea typeface="Tahoma" panose="020B0604030504040204" pitchFamily="34" charset="0"/>
                <a:cs typeface="Tahoma" panose="020B0604030504040204" pitchFamily="34" charset="0"/>
              </a:rPr>
              <a:t> </a:t>
            </a:r>
            <a:r>
              <a:rPr lang="en-US" sz="2000" i="1" spc="-5" dirty="0">
                <a:latin typeface="Tahoma" panose="020B0604030504040204" pitchFamily="34" charset="0"/>
                <a:ea typeface="Tahoma" panose="020B0604030504040204" pitchFamily="34" charset="0"/>
                <a:cs typeface="Tahoma" panose="020B0604030504040204" pitchFamily="34" charset="0"/>
              </a:rPr>
              <a:t>l</a:t>
            </a:r>
            <a:r>
              <a:rPr lang="en-US" sz="2000" i="1" spc="30" dirty="0">
                <a:latin typeface="Tahoma" panose="020B0604030504040204" pitchFamily="34" charset="0"/>
                <a:ea typeface="Tahoma" panose="020B0604030504040204" pitchFamily="34" charset="0"/>
                <a:cs typeface="Tahoma" panose="020B0604030504040204" pitchFamily="34" charset="0"/>
              </a:rPr>
              <a:t> </a:t>
            </a:r>
            <a:r>
              <a:rPr lang="en-US" sz="2000" i="1" spc="140" dirty="0">
                <a:latin typeface="Tahoma" panose="020B0604030504040204" pitchFamily="34" charset="0"/>
                <a:ea typeface="Tahoma" panose="020B0604030504040204" pitchFamily="34" charset="0"/>
                <a:cs typeface="Tahoma" panose="020B0604030504040204" pitchFamily="34" charset="0"/>
              </a:rPr>
              <a:t>−</a:t>
            </a:r>
            <a:r>
              <a:rPr lang="en-US" sz="2000" i="1" spc="-25" dirty="0">
                <a:latin typeface="Tahoma" panose="020B0604030504040204" pitchFamily="34" charset="0"/>
                <a:ea typeface="Tahoma" panose="020B0604030504040204" pitchFamily="34" charset="0"/>
                <a:cs typeface="Tahoma" panose="020B0604030504040204" pitchFamily="34" charset="0"/>
              </a:rPr>
              <a:t> </a:t>
            </a:r>
            <a:r>
              <a:rPr lang="en-US" sz="2000" i="1" spc="-10" dirty="0">
                <a:latin typeface="Tahoma" panose="020B0604030504040204" pitchFamily="34" charset="0"/>
                <a:ea typeface="Tahoma" panose="020B0604030504040204" pitchFamily="34" charset="0"/>
                <a:cs typeface="Tahoma" panose="020B0604030504040204" pitchFamily="34" charset="0"/>
              </a:rPr>
              <a:t>m</a:t>
            </a:r>
            <a:r>
              <a:rPr lang="en-US" sz="2000" spc="-7" baseline="-13888" dirty="0">
                <a:latin typeface="Tahoma" panose="020B0604030504040204" pitchFamily="34" charset="0"/>
                <a:ea typeface="Tahoma" panose="020B0604030504040204" pitchFamily="34" charset="0"/>
                <a:cs typeface="Tahoma" panose="020B0604030504040204" pitchFamily="34" charset="0"/>
              </a:rPr>
              <a:t>1</a:t>
            </a:r>
            <a:r>
              <a:rPr lang="en-US" sz="2000" spc="112" baseline="-13888" dirty="0">
                <a:latin typeface="Tahoma" panose="020B0604030504040204" pitchFamily="34" charset="0"/>
                <a:ea typeface="Tahoma" panose="020B0604030504040204" pitchFamily="34" charset="0"/>
                <a:cs typeface="Tahoma" panose="020B0604030504040204" pitchFamily="34" charset="0"/>
              </a:rPr>
              <a:t> </a:t>
            </a:r>
            <a:r>
              <a:rPr lang="en-US" sz="2000" i="1" spc="140" dirty="0">
                <a:latin typeface="Tahoma" panose="020B0604030504040204" pitchFamily="34" charset="0"/>
                <a:ea typeface="Tahoma" panose="020B0604030504040204" pitchFamily="34" charset="0"/>
                <a:cs typeface="Tahoma" panose="020B0604030504040204" pitchFamily="34" charset="0"/>
              </a:rPr>
              <a:t>−</a:t>
            </a:r>
            <a:r>
              <a:rPr lang="en-US" sz="2000" i="1" spc="-25" dirty="0">
                <a:latin typeface="Tahoma" panose="020B0604030504040204" pitchFamily="34" charset="0"/>
                <a:ea typeface="Tahoma" panose="020B0604030504040204" pitchFamily="34" charset="0"/>
                <a:cs typeface="Tahoma" panose="020B0604030504040204" pitchFamily="34" charset="0"/>
              </a:rPr>
              <a:t> </a:t>
            </a:r>
            <a:r>
              <a:rPr lang="en-US" sz="2000" i="1" spc="-10" dirty="0">
                <a:latin typeface="Tahoma" panose="020B0604030504040204" pitchFamily="34" charset="0"/>
                <a:ea typeface="Tahoma" panose="020B0604030504040204" pitchFamily="34" charset="0"/>
                <a:cs typeface="Tahoma" panose="020B0604030504040204" pitchFamily="34" charset="0"/>
              </a:rPr>
              <a:t>m</a:t>
            </a:r>
            <a:r>
              <a:rPr lang="en-US" sz="2000" spc="-7" baseline="-13888" dirty="0">
                <a:latin typeface="Tahoma" panose="020B0604030504040204" pitchFamily="34" charset="0"/>
                <a:ea typeface="Tahoma" panose="020B0604030504040204" pitchFamily="34" charset="0"/>
                <a:cs typeface="Tahoma" panose="020B0604030504040204" pitchFamily="34" charset="0"/>
              </a:rPr>
              <a:t>2</a:t>
            </a:r>
            <a:r>
              <a:rPr lang="en-US" sz="2000" spc="112" baseline="-13888" dirty="0">
                <a:latin typeface="Tahoma" panose="020B0604030504040204" pitchFamily="34" charset="0"/>
                <a:ea typeface="Tahoma" panose="020B0604030504040204" pitchFamily="34" charset="0"/>
                <a:cs typeface="Tahoma" panose="020B0604030504040204" pitchFamily="34" charset="0"/>
              </a:rPr>
              <a:t> </a:t>
            </a:r>
            <a:r>
              <a:rPr lang="en-US" sz="2000" i="1" spc="140" dirty="0">
                <a:latin typeface="Tahoma" panose="020B0604030504040204" pitchFamily="34" charset="0"/>
                <a:ea typeface="Tahoma" panose="020B0604030504040204" pitchFamily="34" charset="0"/>
                <a:cs typeface="Tahoma" panose="020B0604030504040204" pitchFamily="34" charset="0"/>
              </a:rPr>
              <a:t>−</a:t>
            </a:r>
            <a:r>
              <a:rPr lang="en-US" sz="2000" i="1" spc="-25" dirty="0">
                <a:latin typeface="Tahoma" panose="020B0604030504040204" pitchFamily="34" charset="0"/>
                <a:ea typeface="Tahoma" panose="020B0604030504040204" pitchFamily="34" charset="0"/>
                <a:cs typeface="Tahoma" panose="020B0604030504040204" pitchFamily="34" charset="0"/>
              </a:rPr>
              <a:t> </a:t>
            </a:r>
            <a:r>
              <a:rPr lang="en-US" sz="2000" i="1" spc="-5" dirty="0">
                <a:latin typeface="Tahoma" panose="020B0604030504040204" pitchFamily="34" charset="0"/>
                <a:ea typeface="Tahoma" panose="020B0604030504040204" pitchFamily="34" charset="0"/>
                <a:cs typeface="Tahoma" panose="020B0604030504040204" pitchFamily="34" charset="0"/>
              </a:rPr>
              <a:t>·</a:t>
            </a:r>
            <a:r>
              <a:rPr lang="en-US" sz="2000" i="1" spc="-85" dirty="0">
                <a:latin typeface="Tahoma" panose="020B0604030504040204" pitchFamily="34" charset="0"/>
                <a:ea typeface="Tahoma" panose="020B0604030504040204" pitchFamily="34" charset="0"/>
                <a:cs typeface="Tahoma" panose="020B0604030504040204" pitchFamily="34" charset="0"/>
              </a:rPr>
              <a:t> </a:t>
            </a:r>
            <a:r>
              <a:rPr lang="en-US" sz="2000" i="1" spc="-5" dirty="0">
                <a:latin typeface="Tahoma" panose="020B0604030504040204" pitchFamily="34" charset="0"/>
                <a:ea typeface="Tahoma" panose="020B0604030504040204" pitchFamily="34" charset="0"/>
                <a:cs typeface="Tahoma" panose="020B0604030504040204" pitchFamily="34" charset="0"/>
              </a:rPr>
              <a:t>·</a:t>
            </a:r>
            <a:r>
              <a:rPr lang="en-US" sz="2000" i="1" spc="-85" dirty="0">
                <a:latin typeface="Tahoma" panose="020B0604030504040204" pitchFamily="34" charset="0"/>
                <a:ea typeface="Tahoma" panose="020B0604030504040204" pitchFamily="34" charset="0"/>
                <a:cs typeface="Tahoma" panose="020B0604030504040204" pitchFamily="34" charset="0"/>
              </a:rPr>
              <a:t> </a:t>
            </a:r>
            <a:r>
              <a:rPr lang="en-US" sz="2000" i="1" spc="-5" dirty="0">
                <a:latin typeface="Tahoma" panose="020B0604030504040204" pitchFamily="34" charset="0"/>
                <a:ea typeface="Tahoma" panose="020B0604030504040204" pitchFamily="34" charset="0"/>
                <a:cs typeface="Tahoma" panose="020B0604030504040204" pitchFamily="34" charset="0"/>
              </a:rPr>
              <a:t>·</a:t>
            </a:r>
            <a:r>
              <a:rPr lang="en-US" sz="2000" i="1" spc="-25" dirty="0">
                <a:latin typeface="Tahoma" panose="020B0604030504040204" pitchFamily="34" charset="0"/>
                <a:ea typeface="Tahoma" panose="020B0604030504040204" pitchFamily="34" charset="0"/>
                <a:cs typeface="Tahoma" panose="020B0604030504040204" pitchFamily="34" charset="0"/>
              </a:rPr>
              <a:t> </a:t>
            </a:r>
            <a:r>
              <a:rPr lang="en-US" sz="2000" i="1" spc="140" dirty="0">
                <a:latin typeface="Tahoma" panose="020B0604030504040204" pitchFamily="34" charset="0"/>
                <a:ea typeface="Tahoma" panose="020B0604030504040204" pitchFamily="34" charset="0"/>
                <a:cs typeface="Tahoma" panose="020B0604030504040204" pitchFamily="34" charset="0"/>
              </a:rPr>
              <a:t>−</a:t>
            </a:r>
            <a:r>
              <a:rPr lang="en-US" sz="2000" i="1" spc="-25" dirty="0">
                <a:latin typeface="Tahoma" panose="020B0604030504040204" pitchFamily="34" charset="0"/>
                <a:ea typeface="Tahoma" panose="020B0604030504040204" pitchFamily="34" charset="0"/>
                <a:cs typeface="Tahoma" panose="020B0604030504040204" pitchFamily="34" charset="0"/>
              </a:rPr>
              <a:t> </a:t>
            </a:r>
            <a:r>
              <a:rPr lang="en-US" sz="2000" i="1" spc="-10" dirty="0" err="1">
                <a:latin typeface="Tahoma" panose="020B0604030504040204" pitchFamily="34" charset="0"/>
                <a:ea typeface="Tahoma" panose="020B0604030504040204" pitchFamily="34" charset="0"/>
                <a:cs typeface="Tahoma" panose="020B0604030504040204" pitchFamily="34" charset="0"/>
              </a:rPr>
              <a:t>m</a:t>
            </a:r>
            <a:r>
              <a:rPr lang="en-US" sz="2000" i="1" spc="-7" baseline="-10416" dirty="0" err="1">
                <a:latin typeface="Tahoma" panose="020B0604030504040204" pitchFamily="34" charset="0"/>
                <a:ea typeface="Tahoma" panose="020B0604030504040204" pitchFamily="34" charset="0"/>
                <a:cs typeface="Tahoma" panose="020B0604030504040204" pitchFamily="34" charset="0"/>
              </a:rPr>
              <a:t>p</a:t>
            </a:r>
            <a:r>
              <a:rPr lang="en-US" sz="2000" i="1" spc="135" baseline="-10416" dirty="0">
                <a:latin typeface="Tahoma" panose="020B0604030504040204" pitchFamily="34" charset="0"/>
                <a:ea typeface="Tahoma" panose="020B0604030504040204" pitchFamily="34" charset="0"/>
                <a:cs typeface="Tahoma" panose="020B0604030504040204" pitchFamily="34" charset="0"/>
              </a:rPr>
              <a:t> </a:t>
            </a:r>
            <a:r>
              <a:rPr lang="en-US" sz="2000" i="1" spc="140" dirty="0">
                <a:latin typeface="Tahoma" panose="020B0604030504040204" pitchFamily="34" charset="0"/>
                <a:ea typeface="Tahoma" panose="020B0604030504040204" pitchFamily="34" charset="0"/>
                <a:cs typeface="Tahoma" panose="020B0604030504040204" pitchFamily="34" charset="0"/>
              </a:rPr>
              <a:t>−</a:t>
            </a:r>
            <a:r>
              <a:rPr lang="en-US" sz="2000" i="1" spc="-25" dirty="0">
                <a:latin typeface="Tahoma" panose="020B0604030504040204" pitchFamily="34" charset="0"/>
                <a:ea typeface="Tahoma" panose="020B0604030504040204" pitchFamily="34" charset="0"/>
                <a:cs typeface="Tahoma" panose="020B0604030504040204" pitchFamily="34" charset="0"/>
              </a:rPr>
              <a:t> </a:t>
            </a:r>
            <a:r>
              <a:rPr lang="en-US" sz="2000" i="1" spc="-5" dirty="0">
                <a:latin typeface="Tahoma" panose="020B0604030504040204" pitchFamily="34" charset="0"/>
                <a:ea typeface="Tahoma" panose="020B0604030504040204" pitchFamily="34" charset="0"/>
                <a:cs typeface="Tahoma" panose="020B0604030504040204" pitchFamily="34" charset="0"/>
              </a:rPr>
              <a:t>n  </a:t>
            </a:r>
            <a:r>
              <a:rPr lang="en-US" sz="2000" spc="-10" dirty="0">
                <a:latin typeface="Tahoma" panose="020B0604030504040204" pitchFamily="34" charset="0"/>
                <a:ea typeface="Tahoma" panose="020B0604030504040204" pitchFamily="34" charset="0"/>
                <a:cs typeface="Tahoma" panose="020B0604030504040204" pitchFamily="34" charset="0"/>
              </a:rPr>
              <a:t>MLFFNN.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5517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67E9-A039-4778-89DA-8FC21485D0A5}"/>
              </a:ext>
            </a:extLst>
          </p:cNvPr>
          <p:cNvSpPr>
            <a:spLocks noGrp="1"/>
          </p:cNvSpPr>
          <p:nvPr>
            <p:ph type="title"/>
          </p:nvPr>
        </p:nvSpPr>
        <p:spPr>
          <a:xfrm>
            <a:off x="2339752" y="274638"/>
            <a:ext cx="6347048" cy="1095375"/>
          </a:xfrm>
        </p:spPr>
        <p:txBody>
          <a:bodyPr>
            <a:normAutofit fontScale="90000"/>
          </a:bodyPr>
          <a:lstStyle/>
          <a:p>
            <a:r>
              <a:rPr lang="en-IN" sz="3600" b="1" dirty="0">
                <a:latin typeface="Times New Roman" pitchFamily="18" charset="0"/>
                <a:cs typeface="Times New Roman" pitchFamily="18" charset="0"/>
              </a:rPr>
              <a:t>Multi layer feed forward Neural Network </a:t>
            </a:r>
            <a:endParaRPr lang="en-IN" sz="3600" dirty="0"/>
          </a:p>
        </p:txBody>
      </p:sp>
      <p:sp>
        <p:nvSpPr>
          <p:cNvPr id="3" name="Content Placeholder 2">
            <a:extLst>
              <a:ext uri="{FF2B5EF4-FFF2-40B4-BE49-F238E27FC236}">
                <a16:creationId xmlns:a16="http://schemas.microsoft.com/office/drawing/2014/main" id="{A3136AC5-8E48-40D1-A3FB-00CCA1ABA1BD}"/>
              </a:ext>
            </a:extLst>
          </p:cNvPr>
          <p:cNvSpPr>
            <a:spLocks noGrp="1"/>
          </p:cNvSpPr>
          <p:nvPr>
            <p:ph idx="1"/>
          </p:nvPr>
        </p:nvSpPr>
        <p:spPr/>
        <p:txBody>
          <a:bodyPr/>
          <a:lstStyle/>
          <a:p>
            <a:pPr marL="0" indent="0">
              <a:buNone/>
            </a:pPr>
            <a:endParaRPr lang="en-US" dirty="0"/>
          </a:p>
          <a:p>
            <a:endParaRPr lang="en-IN" dirty="0"/>
          </a:p>
        </p:txBody>
      </p:sp>
      <p:sp>
        <p:nvSpPr>
          <p:cNvPr id="4" name="Footer Placeholder 3">
            <a:extLst>
              <a:ext uri="{FF2B5EF4-FFF2-40B4-BE49-F238E27FC236}">
                <a16:creationId xmlns:a16="http://schemas.microsoft.com/office/drawing/2014/main" id="{14A6463E-C494-4B4F-9095-07F69CF9F73C}"/>
              </a:ext>
            </a:extLst>
          </p:cNvPr>
          <p:cNvSpPr>
            <a:spLocks noGrp="1"/>
          </p:cNvSpPr>
          <p:nvPr>
            <p:ph type="ftr" sz="quarter" idx="11"/>
          </p:nvPr>
        </p:nvSpPr>
        <p:spPr>
          <a:xfrm>
            <a:off x="3124200" y="6356350"/>
            <a:ext cx="389607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90B3A90-C6D5-4404-8CB5-115D4F4919D1}"/>
              </a:ext>
            </a:extLst>
          </p:cNvPr>
          <p:cNvSpPr>
            <a:spLocks noGrp="1"/>
          </p:cNvSpPr>
          <p:nvPr>
            <p:ph type="sldNum" sz="quarter" idx="12"/>
          </p:nvPr>
        </p:nvSpPr>
        <p:spPr/>
        <p:txBody>
          <a:bodyPr/>
          <a:lstStyle/>
          <a:p>
            <a:fld id="{BB055922-87EB-483D-8474-2C9330A0D922}" type="slidenum">
              <a:rPr lang="en-US" smtClean="0"/>
              <a:t>82</a:t>
            </a:fld>
            <a:endParaRPr lang="en-US"/>
          </a:p>
        </p:txBody>
      </p:sp>
      <p:pic>
        <p:nvPicPr>
          <p:cNvPr id="6" name="Picture 5">
            <a:extLst>
              <a:ext uri="{FF2B5EF4-FFF2-40B4-BE49-F238E27FC236}">
                <a16:creationId xmlns:a16="http://schemas.microsoft.com/office/drawing/2014/main" id="{4AFE177C-0BB1-4051-A7DE-BBC65920B8C0}"/>
              </a:ext>
            </a:extLst>
          </p:cNvPr>
          <p:cNvPicPr>
            <a:picLocks noChangeAspect="1"/>
          </p:cNvPicPr>
          <p:nvPr/>
        </p:nvPicPr>
        <p:blipFill>
          <a:blip r:embed="rId2"/>
          <a:stretch>
            <a:fillRect/>
          </a:stretch>
        </p:blipFill>
        <p:spPr>
          <a:xfrm>
            <a:off x="584293" y="1763696"/>
            <a:ext cx="8102507" cy="462606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0637431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8C16-AE5C-48E4-946D-D8F58A2A4FD6}"/>
              </a:ext>
            </a:extLst>
          </p:cNvPr>
          <p:cNvSpPr>
            <a:spLocks noGrp="1"/>
          </p:cNvSpPr>
          <p:nvPr>
            <p:ph type="title"/>
          </p:nvPr>
        </p:nvSpPr>
        <p:spPr>
          <a:xfrm>
            <a:off x="2555776" y="274638"/>
            <a:ext cx="6131024" cy="994122"/>
          </a:xfrm>
        </p:spPr>
        <p:txBody>
          <a:bodyPr>
            <a:normAutofit fontScale="90000"/>
          </a:bodyPr>
          <a:lstStyle/>
          <a:p>
            <a:r>
              <a:rPr lang="en-IN" sz="3600" b="1" dirty="0">
                <a:latin typeface="Times New Roman" pitchFamily="18" charset="0"/>
                <a:cs typeface="Times New Roman" pitchFamily="18" charset="0"/>
              </a:rPr>
              <a:t>Multi layer feed forward Neural Network </a:t>
            </a:r>
            <a:endParaRPr lang="en-IN" sz="3600" dirty="0"/>
          </a:p>
        </p:txBody>
      </p:sp>
      <p:sp>
        <p:nvSpPr>
          <p:cNvPr id="4" name="Footer Placeholder 3">
            <a:extLst>
              <a:ext uri="{FF2B5EF4-FFF2-40B4-BE49-F238E27FC236}">
                <a16:creationId xmlns:a16="http://schemas.microsoft.com/office/drawing/2014/main" id="{941F4F24-DDCA-407F-A3BD-7BCB3B311A9B}"/>
              </a:ext>
            </a:extLst>
          </p:cNvPr>
          <p:cNvSpPr>
            <a:spLocks noGrp="1"/>
          </p:cNvSpPr>
          <p:nvPr>
            <p:ph type="ftr" sz="quarter" idx="11"/>
          </p:nvPr>
        </p:nvSpPr>
        <p:spPr>
          <a:xfrm>
            <a:off x="3124200" y="6356350"/>
            <a:ext cx="3680048"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189BC80-BEAA-4CC0-9725-614FA9C5377D}"/>
              </a:ext>
            </a:extLst>
          </p:cNvPr>
          <p:cNvSpPr>
            <a:spLocks noGrp="1"/>
          </p:cNvSpPr>
          <p:nvPr>
            <p:ph type="sldNum" sz="quarter" idx="12"/>
          </p:nvPr>
        </p:nvSpPr>
        <p:spPr/>
        <p:txBody>
          <a:bodyPr/>
          <a:lstStyle/>
          <a:p>
            <a:fld id="{BB055922-87EB-483D-8474-2C9330A0D922}" type="slidenum">
              <a:rPr lang="en-US" smtClean="0"/>
              <a:t>83</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3701"/>
            <a:ext cx="2211349" cy="1596499"/>
          </a:xfrm>
          <a:prstGeom prst="rect">
            <a:avLst/>
          </a:prstGeom>
        </p:spPr>
      </p:pic>
      <p:pic>
        <p:nvPicPr>
          <p:cNvPr id="7" name="Picture 6"/>
          <p:cNvPicPr>
            <a:picLocks noChangeAspect="1"/>
          </p:cNvPicPr>
          <p:nvPr/>
        </p:nvPicPr>
        <p:blipFill>
          <a:blip r:embed="rId3"/>
          <a:stretch>
            <a:fillRect/>
          </a:stretch>
        </p:blipFill>
        <p:spPr>
          <a:xfrm>
            <a:off x="827584" y="1700808"/>
            <a:ext cx="7410450" cy="933450"/>
          </a:xfrm>
          <a:prstGeom prst="rect">
            <a:avLst/>
          </a:prstGeom>
        </p:spPr>
      </p:pic>
      <p:pic>
        <p:nvPicPr>
          <p:cNvPr id="8" name="Picture 7"/>
          <p:cNvPicPr>
            <a:picLocks noChangeAspect="1"/>
          </p:cNvPicPr>
          <p:nvPr/>
        </p:nvPicPr>
        <p:blipFill>
          <a:blip r:embed="rId4"/>
          <a:stretch>
            <a:fillRect/>
          </a:stretch>
        </p:blipFill>
        <p:spPr>
          <a:xfrm>
            <a:off x="863030" y="2634258"/>
            <a:ext cx="7353300" cy="1247775"/>
          </a:xfrm>
          <a:prstGeom prst="rect">
            <a:avLst/>
          </a:prstGeom>
        </p:spPr>
      </p:pic>
      <p:pic>
        <p:nvPicPr>
          <p:cNvPr id="10" name="Picture 9"/>
          <p:cNvPicPr>
            <a:picLocks noChangeAspect="1"/>
          </p:cNvPicPr>
          <p:nvPr/>
        </p:nvPicPr>
        <p:blipFill>
          <a:blip r:embed="rId5"/>
          <a:stretch>
            <a:fillRect/>
          </a:stretch>
        </p:blipFill>
        <p:spPr>
          <a:xfrm>
            <a:off x="4571987" y="3428999"/>
            <a:ext cx="25" cy="2"/>
          </a:xfrm>
          <a:prstGeom prst="rect">
            <a:avLst/>
          </a:prstGeom>
        </p:spPr>
      </p:pic>
      <p:pic>
        <p:nvPicPr>
          <p:cNvPr id="11" name="Picture 10"/>
          <p:cNvPicPr>
            <a:picLocks noChangeAspect="1"/>
          </p:cNvPicPr>
          <p:nvPr/>
        </p:nvPicPr>
        <p:blipFill>
          <a:blip r:embed="rId6"/>
          <a:stretch>
            <a:fillRect/>
          </a:stretch>
        </p:blipFill>
        <p:spPr>
          <a:xfrm>
            <a:off x="884370" y="3914312"/>
            <a:ext cx="7136168" cy="618859"/>
          </a:xfrm>
          <a:prstGeom prst="rect">
            <a:avLst/>
          </a:prstGeom>
        </p:spPr>
      </p:pic>
      <p:pic>
        <p:nvPicPr>
          <p:cNvPr id="12" name="Picture 11"/>
          <p:cNvPicPr>
            <a:picLocks noChangeAspect="1"/>
          </p:cNvPicPr>
          <p:nvPr/>
        </p:nvPicPr>
        <p:blipFill>
          <a:blip r:embed="rId7"/>
          <a:stretch>
            <a:fillRect/>
          </a:stretch>
        </p:blipFill>
        <p:spPr>
          <a:xfrm>
            <a:off x="915417" y="4676774"/>
            <a:ext cx="7248525" cy="762000"/>
          </a:xfrm>
          <a:prstGeom prst="rect">
            <a:avLst/>
          </a:prstGeom>
        </p:spPr>
      </p:pic>
      <p:pic>
        <p:nvPicPr>
          <p:cNvPr id="13" name="Picture 12"/>
          <p:cNvPicPr>
            <a:picLocks noChangeAspect="1"/>
          </p:cNvPicPr>
          <p:nvPr/>
        </p:nvPicPr>
        <p:blipFill>
          <a:blip r:embed="rId8"/>
          <a:stretch>
            <a:fillRect/>
          </a:stretch>
        </p:blipFill>
        <p:spPr>
          <a:xfrm>
            <a:off x="4724387" y="3581398"/>
            <a:ext cx="25" cy="3"/>
          </a:xfrm>
          <a:prstGeom prst="rect">
            <a:avLst/>
          </a:prstGeom>
        </p:spPr>
      </p:pic>
      <p:pic>
        <p:nvPicPr>
          <p:cNvPr id="14" name="Picture 13"/>
          <p:cNvPicPr>
            <a:picLocks noChangeAspect="1"/>
          </p:cNvPicPr>
          <p:nvPr/>
        </p:nvPicPr>
        <p:blipFill>
          <a:blip r:embed="rId9"/>
          <a:stretch>
            <a:fillRect/>
          </a:stretch>
        </p:blipFill>
        <p:spPr>
          <a:xfrm>
            <a:off x="884370" y="5322292"/>
            <a:ext cx="7216022" cy="827094"/>
          </a:xfrm>
          <a:prstGeom prst="rect">
            <a:avLst/>
          </a:prstGeom>
        </p:spPr>
      </p:pic>
    </p:spTree>
    <p:extLst>
      <p:ext uri="{BB962C8B-B14F-4D97-AF65-F5344CB8AC3E}">
        <p14:creationId xmlns:p14="http://schemas.microsoft.com/office/powerpoint/2010/main" val="294699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D592-23FA-4B28-9C61-FF1DD397D287}"/>
              </a:ext>
            </a:extLst>
          </p:cNvPr>
          <p:cNvSpPr>
            <a:spLocks noGrp="1"/>
          </p:cNvSpPr>
          <p:nvPr>
            <p:ph type="title"/>
          </p:nvPr>
        </p:nvSpPr>
        <p:spPr>
          <a:xfrm>
            <a:off x="2234110" y="274638"/>
            <a:ext cx="6452690" cy="1095374"/>
          </a:xfrm>
        </p:spPr>
        <p:txBody>
          <a:bodyPr>
            <a:normAutofit/>
          </a:bodyPr>
          <a:lstStyle/>
          <a:p>
            <a:r>
              <a:rPr lang="en-IN" sz="3200" b="1" dirty="0">
                <a:latin typeface="Times New Roman" pitchFamily="18" charset="0"/>
                <a:cs typeface="Times New Roman" pitchFamily="18" charset="0"/>
              </a:rPr>
              <a:t>Recurrent Neural network Architecture</a:t>
            </a:r>
          </a:p>
        </p:txBody>
      </p:sp>
      <p:sp>
        <p:nvSpPr>
          <p:cNvPr id="4" name="Footer Placeholder 3">
            <a:extLst>
              <a:ext uri="{FF2B5EF4-FFF2-40B4-BE49-F238E27FC236}">
                <a16:creationId xmlns:a16="http://schemas.microsoft.com/office/drawing/2014/main" id="{9E122615-2CFF-474C-9288-781CA770A12A}"/>
              </a:ext>
            </a:extLst>
          </p:cNvPr>
          <p:cNvSpPr>
            <a:spLocks noGrp="1"/>
          </p:cNvSpPr>
          <p:nvPr>
            <p:ph type="ftr" sz="quarter" idx="11"/>
          </p:nvPr>
        </p:nvSpPr>
        <p:spPr>
          <a:xfrm>
            <a:off x="3124200" y="6356350"/>
            <a:ext cx="3824064"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FDD66A3-13DE-4178-B053-A50C6CF7D679}"/>
              </a:ext>
            </a:extLst>
          </p:cNvPr>
          <p:cNvSpPr>
            <a:spLocks noGrp="1"/>
          </p:cNvSpPr>
          <p:nvPr>
            <p:ph type="sldNum" sz="quarter" idx="12"/>
          </p:nvPr>
        </p:nvSpPr>
        <p:spPr/>
        <p:txBody>
          <a:bodyPr/>
          <a:lstStyle/>
          <a:p>
            <a:fld id="{BB055922-87EB-483D-8474-2C9330A0D922}" type="slidenum">
              <a:rPr lang="en-US" smtClean="0"/>
              <a:t>84</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7" name="Rectangle 6"/>
          <p:cNvSpPr/>
          <p:nvPr/>
        </p:nvSpPr>
        <p:spPr>
          <a:xfrm>
            <a:off x="395536" y="2126078"/>
            <a:ext cx="8291264" cy="3967218"/>
          </a:xfrm>
          <a:prstGeom prst="rect">
            <a:avLst/>
          </a:prstGeom>
        </p:spPr>
        <p:txBody>
          <a:bodyPr wrap="square">
            <a:spAutoFit/>
          </a:bodyPr>
          <a:lstStyle/>
          <a:p>
            <a:pPr marL="298450" marR="208915" indent="-285750" algn="just">
              <a:lnSpc>
                <a:spcPct val="102600"/>
              </a:lnSpc>
              <a:spcBef>
                <a:spcPts val="55"/>
              </a:spcBef>
              <a:buFont typeface="Arial" panose="020B0604020202020204" pitchFamily="34" charset="0"/>
              <a:buChar char="•"/>
            </a:pPr>
            <a:r>
              <a:rPr lang="en-US" sz="2800" spc="-10" dirty="0">
                <a:latin typeface="Microsoft Sans Serif"/>
                <a:cs typeface="Microsoft Sans Serif"/>
              </a:rPr>
              <a:t>The</a:t>
            </a:r>
            <a:r>
              <a:rPr lang="en-US" sz="2800" spc="5" dirty="0">
                <a:latin typeface="Microsoft Sans Serif"/>
                <a:cs typeface="Microsoft Sans Serif"/>
              </a:rPr>
              <a:t> </a:t>
            </a:r>
            <a:r>
              <a:rPr lang="en-US" sz="2800" spc="-5" dirty="0">
                <a:latin typeface="Microsoft Sans Serif"/>
                <a:cs typeface="Microsoft Sans Serif"/>
              </a:rPr>
              <a:t>networks</a:t>
            </a:r>
            <a:r>
              <a:rPr lang="en-US" sz="2800" spc="10" dirty="0">
                <a:latin typeface="Microsoft Sans Serif"/>
                <a:cs typeface="Microsoft Sans Serif"/>
              </a:rPr>
              <a:t> </a:t>
            </a:r>
            <a:r>
              <a:rPr lang="en-US" sz="2800" spc="-15" dirty="0">
                <a:latin typeface="Microsoft Sans Serif"/>
                <a:cs typeface="Microsoft Sans Serif"/>
              </a:rPr>
              <a:t>differ</a:t>
            </a:r>
            <a:r>
              <a:rPr lang="en-US" sz="2800" spc="10" dirty="0">
                <a:latin typeface="Microsoft Sans Serif"/>
                <a:cs typeface="Microsoft Sans Serif"/>
              </a:rPr>
              <a:t> </a:t>
            </a:r>
            <a:r>
              <a:rPr lang="en-US" sz="2800" spc="-5" dirty="0">
                <a:latin typeface="Microsoft Sans Serif"/>
                <a:cs typeface="Microsoft Sans Serif"/>
              </a:rPr>
              <a:t>from</a:t>
            </a:r>
            <a:r>
              <a:rPr lang="en-US" sz="2800" spc="5" dirty="0">
                <a:latin typeface="Microsoft Sans Serif"/>
                <a:cs typeface="Microsoft Sans Serif"/>
              </a:rPr>
              <a:t> </a:t>
            </a:r>
            <a:r>
              <a:rPr lang="en-US" sz="2800" spc="-15" dirty="0">
                <a:latin typeface="Microsoft Sans Serif"/>
                <a:cs typeface="Microsoft Sans Serif"/>
              </a:rPr>
              <a:t>feedback</a:t>
            </a:r>
            <a:r>
              <a:rPr lang="en-US" sz="2800" spc="10" dirty="0">
                <a:latin typeface="Microsoft Sans Serif"/>
                <a:cs typeface="Microsoft Sans Serif"/>
              </a:rPr>
              <a:t> </a:t>
            </a:r>
            <a:r>
              <a:rPr lang="en-US" sz="2800" spc="-5" dirty="0">
                <a:latin typeface="Microsoft Sans Serif"/>
                <a:cs typeface="Microsoft Sans Serif"/>
              </a:rPr>
              <a:t>network</a:t>
            </a:r>
            <a:r>
              <a:rPr lang="en-US" sz="2800" spc="10" dirty="0">
                <a:latin typeface="Microsoft Sans Serif"/>
                <a:cs typeface="Microsoft Sans Serif"/>
              </a:rPr>
              <a:t> </a:t>
            </a:r>
            <a:r>
              <a:rPr lang="en-US" sz="2800" spc="-5" dirty="0">
                <a:latin typeface="Microsoft Sans Serif"/>
                <a:cs typeface="Microsoft Sans Serif"/>
              </a:rPr>
              <a:t>architectures</a:t>
            </a:r>
            <a:r>
              <a:rPr lang="en-US" sz="2800" spc="5" dirty="0">
                <a:latin typeface="Microsoft Sans Serif"/>
                <a:cs typeface="Microsoft Sans Serif"/>
              </a:rPr>
              <a:t> </a:t>
            </a:r>
            <a:r>
              <a:rPr lang="en-US" sz="2800" spc="-10" dirty="0">
                <a:latin typeface="Microsoft Sans Serif"/>
                <a:cs typeface="Microsoft Sans Serif"/>
              </a:rPr>
              <a:t>in</a:t>
            </a:r>
            <a:r>
              <a:rPr lang="en-US" sz="2800" spc="10" dirty="0">
                <a:latin typeface="Microsoft Sans Serif"/>
                <a:cs typeface="Microsoft Sans Serif"/>
              </a:rPr>
              <a:t> </a:t>
            </a:r>
            <a:r>
              <a:rPr lang="en-US" sz="2800" spc="-5" dirty="0">
                <a:latin typeface="Microsoft Sans Serif"/>
                <a:cs typeface="Microsoft Sans Serif"/>
              </a:rPr>
              <a:t>the </a:t>
            </a:r>
            <a:r>
              <a:rPr lang="en-US" sz="2800" spc="-280" dirty="0">
                <a:latin typeface="Microsoft Sans Serif"/>
                <a:cs typeface="Microsoft Sans Serif"/>
              </a:rPr>
              <a:t> </a:t>
            </a:r>
            <a:r>
              <a:rPr lang="en-US" sz="2800" spc="-5" dirty="0">
                <a:latin typeface="Microsoft Sans Serif"/>
                <a:cs typeface="Microsoft Sans Serif"/>
              </a:rPr>
              <a:t>sense</a:t>
            </a:r>
            <a:r>
              <a:rPr lang="en-US" sz="2800" spc="5" dirty="0">
                <a:latin typeface="Microsoft Sans Serif"/>
                <a:cs typeface="Microsoft Sans Serif"/>
              </a:rPr>
              <a:t> </a:t>
            </a:r>
            <a:r>
              <a:rPr lang="en-US" sz="2800" spc="-5" dirty="0">
                <a:latin typeface="Microsoft Sans Serif"/>
                <a:cs typeface="Microsoft Sans Serif"/>
              </a:rPr>
              <a:t>that</a:t>
            </a:r>
            <a:r>
              <a:rPr lang="en-US" sz="2800" spc="10" dirty="0">
                <a:latin typeface="Microsoft Sans Serif"/>
                <a:cs typeface="Microsoft Sans Serif"/>
              </a:rPr>
              <a:t> </a:t>
            </a:r>
            <a:r>
              <a:rPr lang="en-US" sz="2800" spc="-5" dirty="0">
                <a:latin typeface="Microsoft Sans Serif"/>
                <a:cs typeface="Microsoft Sans Serif"/>
              </a:rPr>
              <a:t>there</a:t>
            </a:r>
            <a:r>
              <a:rPr lang="en-US" sz="2800" spc="10" dirty="0">
                <a:latin typeface="Microsoft Sans Serif"/>
                <a:cs typeface="Microsoft Sans Serif"/>
              </a:rPr>
              <a:t> </a:t>
            </a:r>
            <a:r>
              <a:rPr lang="en-US" sz="2800" spc="-10" dirty="0">
                <a:latin typeface="Microsoft Sans Serif"/>
                <a:cs typeface="Microsoft Sans Serif"/>
              </a:rPr>
              <a:t>is</a:t>
            </a:r>
            <a:r>
              <a:rPr lang="en-US" sz="2800" spc="10" dirty="0">
                <a:latin typeface="Microsoft Sans Serif"/>
                <a:cs typeface="Microsoft Sans Serif"/>
              </a:rPr>
              <a:t> </a:t>
            </a:r>
            <a:r>
              <a:rPr lang="en-US" sz="2800" spc="-5" dirty="0">
                <a:latin typeface="Microsoft Sans Serif"/>
                <a:cs typeface="Microsoft Sans Serif"/>
              </a:rPr>
              <a:t>at</a:t>
            </a:r>
            <a:r>
              <a:rPr lang="en-US" sz="2800" spc="10" dirty="0">
                <a:latin typeface="Microsoft Sans Serif"/>
                <a:cs typeface="Microsoft Sans Serif"/>
              </a:rPr>
              <a:t> </a:t>
            </a:r>
            <a:r>
              <a:rPr lang="en-US" sz="2800" spc="-10" dirty="0">
                <a:latin typeface="Microsoft Sans Serif"/>
                <a:cs typeface="Microsoft Sans Serif"/>
              </a:rPr>
              <a:t>least</a:t>
            </a:r>
            <a:r>
              <a:rPr lang="en-US" sz="2800" spc="10" dirty="0">
                <a:latin typeface="Microsoft Sans Serif"/>
                <a:cs typeface="Microsoft Sans Serif"/>
              </a:rPr>
              <a:t> </a:t>
            </a:r>
            <a:r>
              <a:rPr lang="en-US" sz="2800" spc="-10" dirty="0">
                <a:latin typeface="Microsoft Sans Serif"/>
                <a:cs typeface="Microsoft Sans Serif"/>
              </a:rPr>
              <a:t>one</a:t>
            </a:r>
            <a:r>
              <a:rPr lang="en-US" sz="2800" spc="10" dirty="0">
                <a:latin typeface="Microsoft Sans Serif"/>
                <a:cs typeface="Microsoft Sans Serif"/>
              </a:rPr>
              <a:t> </a:t>
            </a:r>
            <a:r>
              <a:rPr lang="en-US" sz="2800" spc="-15" dirty="0">
                <a:latin typeface="Microsoft Sans Serif"/>
                <a:cs typeface="Microsoft Sans Serif"/>
              </a:rPr>
              <a:t>”feedback</a:t>
            </a:r>
            <a:r>
              <a:rPr lang="en-US" sz="2800" spc="10" dirty="0">
                <a:latin typeface="Microsoft Sans Serif"/>
                <a:cs typeface="Microsoft Sans Serif"/>
              </a:rPr>
              <a:t> </a:t>
            </a:r>
            <a:r>
              <a:rPr lang="en-US" sz="2800" spc="-5" dirty="0">
                <a:latin typeface="Microsoft Sans Serif"/>
                <a:cs typeface="Microsoft Sans Serif"/>
              </a:rPr>
              <a:t>loop”.</a:t>
            </a:r>
            <a:endParaRPr lang="en-US" sz="2800" dirty="0">
              <a:latin typeface="Microsoft Sans Serif"/>
              <a:cs typeface="Microsoft Sans Serif"/>
            </a:endParaRPr>
          </a:p>
          <a:p>
            <a:pPr marL="298450" marR="5080" indent="-285750" algn="just">
              <a:lnSpc>
                <a:spcPct val="102699"/>
              </a:lnSpc>
              <a:spcBef>
                <a:spcPts val="865"/>
              </a:spcBef>
              <a:buFont typeface="Arial" panose="020B0604020202020204" pitchFamily="34" charset="0"/>
              <a:buChar char="•"/>
            </a:pPr>
            <a:r>
              <a:rPr lang="en-US" sz="2800" spc="-10" dirty="0">
                <a:latin typeface="Microsoft Sans Serif"/>
                <a:cs typeface="Microsoft Sans Serif"/>
              </a:rPr>
              <a:t>Thus,</a:t>
            </a:r>
            <a:r>
              <a:rPr lang="en-US" sz="2800" spc="15" dirty="0">
                <a:latin typeface="Microsoft Sans Serif"/>
                <a:cs typeface="Microsoft Sans Serif"/>
              </a:rPr>
              <a:t> </a:t>
            </a:r>
            <a:r>
              <a:rPr lang="en-US" sz="2800" spc="-10" dirty="0">
                <a:latin typeface="Microsoft Sans Serif"/>
                <a:cs typeface="Microsoft Sans Serif"/>
              </a:rPr>
              <a:t>in</a:t>
            </a:r>
            <a:r>
              <a:rPr lang="en-US" sz="2800" spc="15" dirty="0">
                <a:latin typeface="Microsoft Sans Serif"/>
                <a:cs typeface="Microsoft Sans Serif"/>
              </a:rPr>
              <a:t> </a:t>
            </a:r>
            <a:r>
              <a:rPr lang="en-US" sz="2800" spc="-5" dirty="0">
                <a:latin typeface="Microsoft Sans Serif"/>
                <a:cs typeface="Microsoft Sans Serif"/>
              </a:rPr>
              <a:t>these</a:t>
            </a:r>
            <a:r>
              <a:rPr lang="en-US" sz="2800" spc="15" dirty="0">
                <a:latin typeface="Microsoft Sans Serif"/>
                <a:cs typeface="Microsoft Sans Serif"/>
              </a:rPr>
              <a:t> </a:t>
            </a:r>
            <a:r>
              <a:rPr lang="en-US" sz="2800" spc="-10" dirty="0">
                <a:latin typeface="Microsoft Sans Serif"/>
                <a:cs typeface="Microsoft Sans Serif"/>
              </a:rPr>
              <a:t>networks,</a:t>
            </a:r>
            <a:r>
              <a:rPr lang="en-US" sz="2800" spc="15" dirty="0">
                <a:latin typeface="Microsoft Sans Serif"/>
                <a:cs typeface="Microsoft Sans Serif"/>
              </a:rPr>
              <a:t> </a:t>
            </a:r>
            <a:r>
              <a:rPr lang="en-US" sz="2800" spc="-5" dirty="0">
                <a:latin typeface="Microsoft Sans Serif"/>
                <a:cs typeface="Microsoft Sans Serif"/>
              </a:rPr>
              <a:t>there</a:t>
            </a:r>
            <a:r>
              <a:rPr lang="en-US" sz="2800" spc="15" dirty="0">
                <a:latin typeface="Microsoft Sans Serif"/>
                <a:cs typeface="Microsoft Sans Serif"/>
              </a:rPr>
              <a:t> </a:t>
            </a:r>
            <a:r>
              <a:rPr lang="en-US" sz="2800" spc="-10" dirty="0">
                <a:latin typeface="Microsoft Sans Serif"/>
                <a:cs typeface="Microsoft Sans Serif"/>
              </a:rPr>
              <a:t>could</a:t>
            </a:r>
            <a:r>
              <a:rPr lang="en-US" sz="2800" spc="15" dirty="0">
                <a:latin typeface="Microsoft Sans Serif"/>
                <a:cs typeface="Microsoft Sans Serif"/>
              </a:rPr>
              <a:t> </a:t>
            </a:r>
            <a:r>
              <a:rPr lang="en-US" sz="2800" spc="-15" dirty="0">
                <a:latin typeface="Microsoft Sans Serif"/>
                <a:cs typeface="Microsoft Sans Serif"/>
              </a:rPr>
              <a:t>exist</a:t>
            </a:r>
            <a:r>
              <a:rPr lang="en-US" sz="2800" spc="15" dirty="0">
                <a:latin typeface="Microsoft Sans Serif"/>
                <a:cs typeface="Microsoft Sans Serif"/>
              </a:rPr>
              <a:t> </a:t>
            </a:r>
            <a:r>
              <a:rPr lang="en-US" sz="2800" spc="-10" dirty="0">
                <a:latin typeface="Microsoft Sans Serif"/>
                <a:cs typeface="Microsoft Sans Serif"/>
              </a:rPr>
              <a:t>one</a:t>
            </a:r>
            <a:r>
              <a:rPr lang="en-US" sz="2800" spc="15" dirty="0">
                <a:latin typeface="Microsoft Sans Serif"/>
                <a:cs typeface="Microsoft Sans Serif"/>
              </a:rPr>
              <a:t> </a:t>
            </a:r>
            <a:r>
              <a:rPr lang="en-US" sz="2800" spc="-20" dirty="0">
                <a:latin typeface="Microsoft Sans Serif"/>
                <a:cs typeface="Microsoft Sans Serif"/>
              </a:rPr>
              <a:t>layer</a:t>
            </a:r>
            <a:r>
              <a:rPr lang="en-US" sz="2800" spc="15" dirty="0">
                <a:latin typeface="Microsoft Sans Serif"/>
                <a:cs typeface="Microsoft Sans Serif"/>
              </a:rPr>
              <a:t> </a:t>
            </a:r>
            <a:r>
              <a:rPr lang="en-US" sz="2800" spc="-10" dirty="0">
                <a:latin typeface="Microsoft Sans Serif"/>
                <a:cs typeface="Microsoft Sans Serif"/>
              </a:rPr>
              <a:t>with</a:t>
            </a:r>
            <a:r>
              <a:rPr lang="en-US" sz="2800" spc="15" dirty="0">
                <a:latin typeface="Microsoft Sans Serif"/>
                <a:cs typeface="Microsoft Sans Serif"/>
              </a:rPr>
              <a:t> </a:t>
            </a:r>
            <a:r>
              <a:rPr lang="en-US" sz="2800" spc="-15" dirty="0">
                <a:latin typeface="Microsoft Sans Serif"/>
                <a:cs typeface="Microsoft Sans Serif"/>
              </a:rPr>
              <a:t>feedback </a:t>
            </a:r>
            <a:r>
              <a:rPr lang="en-US" sz="2800" spc="-275" dirty="0">
                <a:latin typeface="Microsoft Sans Serif"/>
                <a:cs typeface="Microsoft Sans Serif"/>
              </a:rPr>
              <a:t> </a:t>
            </a:r>
            <a:r>
              <a:rPr lang="en-US" sz="2800" spc="-5" dirty="0">
                <a:latin typeface="Microsoft Sans Serif"/>
                <a:cs typeface="Microsoft Sans Serif"/>
              </a:rPr>
              <a:t>connection.</a:t>
            </a:r>
            <a:endParaRPr lang="en-US" sz="2800" dirty="0">
              <a:latin typeface="Microsoft Sans Serif"/>
              <a:cs typeface="Microsoft Sans Serif"/>
            </a:endParaRPr>
          </a:p>
          <a:p>
            <a:pPr marL="298450" marR="102235" indent="-285750" algn="just">
              <a:lnSpc>
                <a:spcPct val="102600"/>
              </a:lnSpc>
              <a:spcBef>
                <a:spcPts val="865"/>
              </a:spcBef>
              <a:buFont typeface="Arial" panose="020B0604020202020204" pitchFamily="34" charset="0"/>
              <a:buChar char="•"/>
            </a:pPr>
            <a:r>
              <a:rPr lang="en-US" sz="2800" spc="-5" dirty="0">
                <a:latin typeface="Microsoft Sans Serif"/>
                <a:cs typeface="Microsoft Sans Serif"/>
              </a:rPr>
              <a:t>There</a:t>
            </a:r>
            <a:r>
              <a:rPr lang="en-US" sz="2800" spc="5" dirty="0">
                <a:latin typeface="Microsoft Sans Serif"/>
                <a:cs typeface="Microsoft Sans Serif"/>
              </a:rPr>
              <a:t> </a:t>
            </a:r>
            <a:r>
              <a:rPr lang="en-US" sz="2800" spc="-10" dirty="0">
                <a:latin typeface="Microsoft Sans Serif"/>
                <a:cs typeface="Microsoft Sans Serif"/>
              </a:rPr>
              <a:t>could</a:t>
            </a:r>
            <a:r>
              <a:rPr lang="en-US" sz="2800" spc="10" dirty="0">
                <a:latin typeface="Microsoft Sans Serif"/>
                <a:cs typeface="Microsoft Sans Serif"/>
              </a:rPr>
              <a:t> </a:t>
            </a:r>
            <a:r>
              <a:rPr lang="en-US" sz="2800" spc="-10" dirty="0">
                <a:latin typeface="Microsoft Sans Serif"/>
                <a:cs typeface="Microsoft Sans Serif"/>
              </a:rPr>
              <a:t>also</a:t>
            </a:r>
            <a:r>
              <a:rPr lang="en-US" sz="2800" spc="10" dirty="0">
                <a:latin typeface="Microsoft Sans Serif"/>
                <a:cs typeface="Microsoft Sans Serif"/>
              </a:rPr>
              <a:t> </a:t>
            </a:r>
            <a:r>
              <a:rPr lang="en-US" sz="2800" spc="-10" dirty="0">
                <a:latin typeface="Microsoft Sans Serif"/>
                <a:cs typeface="Microsoft Sans Serif"/>
              </a:rPr>
              <a:t>be</a:t>
            </a:r>
            <a:r>
              <a:rPr lang="en-US" sz="2800" spc="10" dirty="0">
                <a:latin typeface="Microsoft Sans Serif"/>
                <a:cs typeface="Microsoft Sans Serif"/>
              </a:rPr>
              <a:t> </a:t>
            </a:r>
            <a:r>
              <a:rPr lang="en-US" sz="2800" spc="-5" dirty="0">
                <a:latin typeface="Microsoft Sans Serif"/>
                <a:cs typeface="Microsoft Sans Serif"/>
              </a:rPr>
              <a:t>neurons</a:t>
            </a:r>
            <a:r>
              <a:rPr lang="en-US" sz="2800" spc="10" dirty="0">
                <a:latin typeface="Microsoft Sans Serif"/>
                <a:cs typeface="Microsoft Sans Serif"/>
              </a:rPr>
              <a:t> </a:t>
            </a:r>
            <a:r>
              <a:rPr lang="en-US" sz="2800" spc="-10" dirty="0">
                <a:latin typeface="Microsoft Sans Serif"/>
                <a:cs typeface="Microsoft Sans Serif"/>
              </a:rPr>
              <a:t>with</a:t>
            </a:r>
            <a:r>
              <a:rPr lang="en-US" sz="2800" spc="10" dirty="0">
                <a:latin typeface="Microsoft Sans Serif"/>
                <a:cs typeface="Microsoft Sans Serif"/>
              </a:rPr>
              <a:t> </a:t>
            </a:r>
            <a:r>
              <a:rPr lang="en-US" sz="2800" spc="-10" dirty="0">
                <a:latin typeface="Microsoft Sans Serif"/>
                <a:cs typeface="Microsoft Sans Serif"/>
              </a:rPr>
              <a:t>self-feedback</a:t>
            </a:r>
            <a:r>
              <a:rPr lang="en-US" sz="2800" spc="10" dirty="0">
                <a:latin typeface="Microsoft Sans Serif"/>
                <a:cs typeface="Microsoft Sans Serif"/>
              </a:rPr>
              <a:t> </a:t>
            </a:r>
            <a:r>
              <a:rPr lang="en-US" sz="2800" spc="-10" dirty="0">
                <a:latin typeface="Microsoft Sans Serif"/>
                <a:cs typeface="Microsoft Sans Serif"/>
              </a:rPr>
              <a:t>links,</a:t>
            </a:r>
            <a:r>
              <a:rPr lang="en-US" sz="2800" spc="10" dirty="0">
                <a:latin typeface="Microsoft Sans Serif"/>
                <a:cs typeface="Microsoft Sans Serif"/>
              </a:rPr>
              <a:t> </a:t>
            </a:r>
            <a:r>
              <a:rPr lang="en-US" sz="2800" spc="-5" dirty="0">
                <a:latin typeface="Microsoft Sans Serif"/>
                <a:cs typeface="Microsoft Sans Serif"/>
              </a:rPr>
              <a:t>that</a:t>
            </a:r>
            <a:r>
              <a:rPr lang="en-US" sz="2800" spc="10" dirty="0">
                <a:latin typeface="Microsoft Sans Serif"/>
                <a:cs typeface="Microsoft Sans Serif"/>
              </a:rPr>
              <a:t> </a:t>
            </a:r>
            <a:r>
              <a:rPr lang="en-US" sz="2800" spc="-15" dirty="0">
                <a:latin typeface="Microsoft Sans Serif"/>
                <a:cs typeface="Microsoft Sans Serif"/>
              </a:rPr>
              <a:t>is,</a:t>
            </a:r>
            <a:r>
              <a:rPr lang="en-US" sz="2800" spc="10" dirty="0">
                <a:latin typeface="Microsoft Sans Serif"/>
                <a:cs typeface="Microsoft Sans Serif"/>
              </a:rPr>
              <a:t> </a:t>
            </a:r>
            <a:r>
              <a:rPr lang="en-US" sz="2800" spc="-5" dirty="0">
                <a:latin typeface="Microsoft Sans Serif"/>
                <a:cs typeface="Microsoft Sans Serif"/>
              </a:rPr>
              <a:t>the </a:t>
            </a:r>
            <a:r>
              <a:rPr lang="en-US" sz="2800" spc="-275" dirty="0">
                <a:latin typeface="Microsoft Sans Serif"/>
                <a:cs typeface="Microsoft Sans Serif"/>
              </a:rPr>
              <a:t> </a:t>
            </a:r>
            <a:r>
              <a:rPr lang="en-US" sz="2800" spc="-5" dirty="0">
                <a:latin typeface="Microsoft Sans Serif"/>
                <a:cs typeface="Microsoft Sans Serif"/>
              </a:rPr>
              <a:t>output</a:t>
            </a:r>
            <a:r>
              <a:rPr lang="en-US" sz="2800" spc="5" dirty="0">
                <a:latin typeface="Microsoft Sans Serif"/>
                <a:cs typeface="Microsoft Sans Serif"/>
              </a:rPr>
              <a:t> </a:t>
            </a:r>
            <a:r>
              <a:rPr lang="en-US" sz="2800" spc="-5" dirty="0">
                <a:latin typeface="Microsoft Sans Serif"/>
                <a:cs typeface="Microsoft Sans Serif"/>
              </a:rPr>
              <a:t>of</a:t>
            </a:r>
            <a:r>
              <a:rPr lang="en-US" sz="2800" spc="10" dirty="0">
                <a:latin typeface="Microsoft Sans Serif"/>
                <a:cs typeface="Microsoft Sans Serif"/>
              </a:rPr>
              <a:t> </a:t>
            </a:r>
            <a:r>
              <a:rPr lang="en-US" sz="2800" spc="-10" dirty="0">
                <a:latin typeface="Microsoft Sans Serif"/>
                <a:cs typeface="Microsoft Sans Serif"/>
              </a:rPr>
              <a:t>a</a:t>
            </a:r>
            <a:r>
              <a:rPr lang="en-US" sz="2800" spc="10" dirty="0">
                <a:latin typeface="Microsoft Sans Serif"/>
                <a:cs typeface="Microsoft Sans Serif"/>
              </a:rPr>
              <a:t> </a:t>
            </a:r>
            <a:r>
              <a:rPr lang="en-US" sz="2800" spc="-5" dirty="0">
                <a:latin typeface="Microsoft Sans Serif"/>
                <a:cs typeface="Microsoft Sans Serif"/>
              </a:rPr>
              <a:t>neuron</a:t>
            </a:r>
            <a:r>
              <a:rPr lang="en-US" sz="2800" spc="10" dirty="0">
                <a:latin typeface="Microsoft Sans Serif"/>
                <a:cs typeface="Microsoft Sans Serif"/>
              </a:rPr>
              <a:t> </a:t>
            </a:r>
            <a:r>
              <a:rPr lang="en-US" sz="2800" spc="-10" dirty="0">
                <a:latin typeface="Microsoft Sans Serif"/>
                <a:cs typeface="Microsoft Sans Serif"/>
              </a:rPr>
              <a:t>is</a:t>
            </a:r>
            <a:r>
              <a:rPr lang="en-US" sz="2800" spc="10" dirty="0">
                <a:latin typeface="Microsoft Sans Serif"/>
                <a:cs typeface="Microsoft Sans Serif"/>
              </a:rPr>
              <a:t> </a:t>
            </a:r>
            <a:r>
              <a:rPr lang="en-US" sz="2800" spc="-20" dirty="0">
                <a:latin typeface="Microsoft Sans Serif"/>
                <a:cs typeface="Microsoft Sans Serif"/>
              </a:rPr>
              <a:t>fed</a:t>
            </a:r>
            <a:r>
              <a:rPr lang="en-US" sz="2800" spc="10" dirty="0">
                <a:latin typeface="Microsoft Sans Serif"/>
                <a:cs typeface="Microsoft Sans Serif"/>
              </a:rPr>
              <a:t> </a:t>
            </a:r>
            <a:r>
              <a:rPr lang="en-US" sz="2800" spc="-15" dirty="0">
                <a:latin typeface="Microsoft Sans Serif"/>
                <a:cs typeface="Microsoft Sans Serif"/>
              </a:rPr>
              <a:t>back</a:t>
            </a:r>
            <a:r>
              <a:rPr lang="en-US" sz="2800" spc="10" dirty="0">
                <a:latin typeface="Microsoft Sans Serif"/>
                <a:cs typeface="Microsoft Sans Serif"/>
              </a:rPr>
              <a:t> </a:t>
            </a:r>
            <a:r>
              <a:rPr lang="en-US" sz="2800" spc="-10" dirty="0">
                <a:latin typeface="Microsoft Sans Serif"/>
                <a:cs typeface="Microsoft Sans Serif"/>
              </a:rPr>
              <a:t>into</a:t>
            </a:r>
            <a:r>
              <a:rPr lang="en-US" sz="2800" spc="10" dirty="0">
                <a:latin typeface="Microsoft Sans Serif"/>
                <a:cs typeface="Microsoft Sans Serif"/>
              </a:rPr>
              <a:t> </a:t>
            </a:r>
            <a:r>
              <a:rPr lang="en-US" sz="2800" spc="-10" dirty="0">
                <a:latin typeface="Microsoft Sans Serif"/>
                <a:cs typeface="Microsoft Sans Serif"/>
              </a:rPr>
              <a:t>itself</a:t>
            </a:r>
            <a:r>
              <a:rPr lang="en-US" sz="2800" spc="10" dirty="0">
                <a:latin typeface="Microsoft Sans Serif"/>
                <a:cs typeface="Microsoft Sans Serif"/>
              </a:rPr>
              <a:t> </a:t>
            </a:r>
            <a:r>
              <a:rPr lang="en-US" sz="2800" spc="-5" dirty="0">
                <a:latin typeface="Microsoft Sans Serif"/>
                <a:cs typeface="Microsoft Sans Serif"/>
              </a:rPr>
              <a:t>as</a:t>
            </a:r>
            <a:r>
              <a:rPr lang="en-US" sz="2800" spc="10" dirty="0">
                <a:latin typeface="Microsoft Sans Serif"/>
                <a:cs typeface="Microsoft Sans Serif"/>
              </a:rPr>
              <a:t> </a:t>
            </a:r>
            <a:r>
              <a:rPr lang="en-US" sz="2800" spc="-5" dirty="0">
                <a:latin typeface="Microsoft Sans Serif"/>
                <a:cs typeface="Microsoft Sans Serif"/>
              </a:rPr>
              <a:t>input.</a:t>
            </a:r>
            <a:endParaRPr lang="en-US" sz="2800" dirty="0">
              <a:latin typeface="Microsoft Sans Serif"/>
              <a:cs typeface="Microsoft Sans Serif"/>
            </a:endParaRPr>
          </a:p>
        </p:txBody>
      </p:sp>
    </p:spTree>
    <p:extLst>
      <p:ext uri="{BB962C8B-B14F-4D97-AF65-F5344CB8AC3E}">
        <p14:creationId xmlns:p14="http://schemas.microsoft.com/office/powerpoint/2010/main" val="275457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E63A-0356-48E2-9FEC-277354FCE3FA}"/>
              </a:ext>
            </a:extLst>
          </p:cNvPr>
          <p:cNvSpPr>
            <a:spLocks noGrp="1"/>
          </p:cNvSpPr>
          <p:nvPr>
            <p:ph type="title"/>
          </p:nvPr>
        </p:nvSpPr>
        <p:spPr>
          <a:xfrm>
            <a:off x="2627784" y="274638"/>
            <a:ext cx="6059016" cy="994122"/>
          </a:xfrm>
        </p:spPr>
        <p:txBody>
          <a:bodyPr>
            <a:normAutofit/>
          </a:bodyPr>
          <a:lstStyle/>
          <a:p>
            <a:r>
              <a:rPr lang="en-IN" sz="3600" dirty="0"/>
              <a:t>Recurrent neural Network</a:t>
            </a:r>
          </a:p>
        </p:txBody>
      </p:sp>
      <p:sp>
        <p:nvSpPr>
          <p:cNvPr id="4" name="Footer Placeholder 3">
            <a:extLst>
              <a:ext uri="{FF2B5EF4-FFF2-40B4-BE49-F238E27FC236}">
                <a16:creationId xmlns:a16="http://schemas.microsoft.com/office/drawing/2014/main" id="{9C966892-9773-4087-840F-8067CA402AA9}"/>
              </a:ext>
            </a:extLst>
          </p:cNvPr>
          <p:cNvSpPr>
            <a:spLocks noGrp="1"/>
          </p:cNvSpPr>
          <p:nvPr>
            <p:ph type="ftr" sz="quarter" idx="11"/>
          </p:nvPr>
        </p:nvSpPr>
        <p:spPr>
          <a:xfrm>
            <a:off x="3124200" y="6356350"/>
            <a:ext cx="360804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9FA6CFF-F405-4BDB-92C5-AB76331BE3E5}"/>
              </a:ext>
            </a:extLst>
          </p:cNvPr>
          <p:cNvSpPr>
            <a:spLocks noGrp="1"/>
          </p:cNvSpPr>
          <p:nvPr>
            <p:ph type="sldNum" sz="quarter" idx="12"/>
          </p:nvPr>
        </p:nvSpPr>
        <p:spPr/>
        <p:txBody>
          <a:bodyPr/>
          <a:lstStyle/>
          <a:p>
            <a:fld id="{BB055922-87EB-483D-8474-2C9330A0D922}" type="slidenum">
              <a:rPr lang="en-US" smtClean="0"/>
              <a:t>85</a:t>
            </a:fld>
            <a:endParaRPr lang="en-US"/>
          </a:p>
        </p:txBody>
      </p:sp>
      <p:pic>
        <p:nvPicPr>
          <p:cNvPr id="6" name="Picture 5">
            <a:extLst>
              <a:ext uri="{FF2B5EF4-FFF2-40B4-BE49-F238E27FC236}">
                <a16:creationId xmlns:a16="http://schemas.microsoft.com/office/drawing/2014/main" id="{7FFF4913-9F67-44A2-B240-E4D92F5AD704}"/>
              </a:ext>
            </a:extLst>
          </p:cNvPr>
          <p:cNvPicPr>
            <a:picLocks noChangeAspect="1"/>
          </p:cNvPicPr>
          <p:nvPr/>
        </p:nvPicPr>
        <p:blipFill>
          <a:blip r:embed="rId2"/>
          <a:stretch>
            <a:fillRect/>
          </a:stretch>
        </p:blipFill>
        <p:spPr>
          <a:xfrm>
            <a:off x="480622" y="1268760"/>
            <a:ext cx="8229600" cy="475180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2705739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5131-C9FB-4A87-A150-45597FB6B9C2}"/>
              </a:ext>
            </a:extLst>
          </p:cNvPr>
          <p:cNvSpPr>
            <a:spLocks noGrp="1"/>
          </p:cNvSpPr>
          <p:nvPr>
            <p:ph type="title"/>
          </p:nvPr>
        </p:nvSpPr>
        <p:spPr>
          <a:xfrm>
            <a:off x="2267744" y="274638"/>
            <a:ext cx="6419056" cy="1210146"/>
          </a:xfrm>
        </p:spPr>
        <p:txBody>
          <a:bodyPr>
            <a:normAutofit/>
          </a:bodyPr>
          <a:lstStyle/>
          <a:p>
            <a:r>
              <a:rPr lang="en-IN" sz="3200" b="1" dirty="0">
                <a:latin typeface="Times New Roman" pitchFamily="18" charset="0"/>
                <a:cs typeface="Times New Roman" pitchFamily="18" charset="0"/>
              </a:rPr>
              <a:t>Why Different types of neural network</a:t>
            </a:r>
          </a:p>
        </p:txBody>
      </p:sp>
      <p:sp>
        <p:nvSpPr>
          <p:cNvPr id="4" name="Footer Placeholder 3">
            <a:extLst>
              <a:ext uri="{FF2B5EF4-FFF2-40B4-BE49-F238E27FC236}">
                <a16:creationId xmlns:a16="http://schemas.microsoft.com/office/drawing/2014/main" id="{E0B1DB05-3C03-4649-9586-29D00A3441AD}"/>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FD79669-3071-4B01-9C26-95DC6AE7EA13}"/>
              </a:ext>
            </a:extLst>
          </p:cNvPr>
          <p:cNvSpPr>
            <a:spLocks noGrp="1"/>
          </p:cNvSpPr>
          <p:nvPr>
            <p:ph type="sldNum" sz="quarter" idx="12"/>
          </p:nvPr>
        </p:nvSpPr>
        <p:spPr/>
        <p:txBody>
          <a:bodyPr/>
          <a:lstStyle/>
          <a:p>
            <a:fld id="{BB055922-87EB-483D-8474-2C9330A0D922}" type="slidenum">
              <a:rPr lang="en-US" smtClean="0"/>
              <a:t>86</a:t>
            </a:fld>
            <a:endParaRPr lang="en-US"/>
          </a:p>
        </p:txBody>
      </p:sp>
      <p:pic>
        <p:nvPicPr>
          <p:cNvPr id="8" name="Picture 7">
            <a:extLst>
              <a:ext uri="{FF2B5EF4-FFF2-40B4-BE49-F238E27FC236}">
                <a16:creationId xmlns:a16="http://schemas.microsoft.com/office/drawing/2014/main" id="{B1EAE670-8C70-4269-9C55-72FE71395E42}"/>
              </a:ext>
            </a:extLst>
          </p:cNvPr>
          <p:cNvPicPr>
            <a:picLocks noChangeAspect="1"/>
          </p:cNvPicPr>
          <p:nvPr/>
        </p:nvPicPr>
        <p:blipFill>
          <a:blip r:embed="rId2"/>
          <a:stretch>
            <a:fillRect/>
          </a:stretch>
        </p:blipFill>
        <p:spPr>
          <a:xfrm>
            <a:off x="780748" y="1914528"/>
            <a:ext cx="7920880" cy="435858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708359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EE27-BE5A-41A1-B77E-F641A65FEE52}"/>
              </a:ext>
            </a:extLst>
          </p:cNvPr>
          <p:cNvSpPr>
            <a:spLocks noGrp="1"/>
          </p:cNvSpPr>
          <p:nvPr>
            <p:ph type="title"/>
          </p:nvPr>
        </p:nvSpPr>
        <p:spPr>
          <a:xfrm>
            <a:off x="2161228" y="274637"/>
            <a:ext cx="6525571" cy="1220687"/>
          </a:xfrm>
        </p:spPr>
        <p:txBody>
          <a:bodyPr>
            <a:normAutofit/>
          </a:bodyPr>
          <a:lstStyle/>
          <a:p>
            <a:r>
              <a:rPr lang="en-IN" sz="3200" b="1" dirty="0">
                <a:latin typeface="Times New Roman" pitchFamily="18" charset="0"/>
                <a:cs typeface="Times New Roman" pitchFamily="18" charset="0"/>
              </a:rPr>
              <a:t>Revisit of a single neural network</a:t>
            </a:r>
          </a:p>
        </p:txBody>
      </p:sp>
      <p:sp>
        <p:nvSpPr>
          <p:cNvPr id="4" name="Footer Placeholder 3">
            <a:extLst>
              <a:ext uri="{FF2B5EF4-FFF2-40B4-BE49-F238E27FC236}">
                <a16:creationId xmlns:a16="http://schemas.microsoft.com/office/drawing/2014/main" id="{9266F494-FA6D-4539-AF46-E67234496DE1}"/>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BA3D57F-CE1E-480F-9740-1D229FFC873C}"/>
              </a:ext>
            </a:extLst>
          </p:cNvPr>
          <p:cNvSpPr>
            <a:spLocks noGrp="1"/>
          </p:cNvSpPr>
          <p:nvPr>
            <p:ph type="sldNum" sz="quarter" idx="12"/>
          </p:nvPr>
        </p:nvSpPr>
        <p:spPr/>
        <p:txBody>
          <a:bodyPr/>
          <a:lstStyle/>
          <a:p>
            <a:fld id="{BB055922-87EB-483D-8474-2C9330A0D922}" type="slidenum">
              <a:rPr lang="en-US" smtClean="0"/>
              <a:t>87</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6" name="Picture 5"/>
          <p:cNvPicPr>
            <a:picLocks noChangeAspect="1"/>
          </p:cNvPicPr>
          <p:nvPr/>
        </p:nvPicPr>
        <p:blipFill>
          <a:blip r:embed="rId3"/>
          <a:stretch>
            <a:fillRect/>
          </a:stretch>
        </p:blipFill>
        <p:spPr>
          <a:xfrm>
            <a:off x="827584" y="1871136"/>
            <a:ext cx="7334250" cy="657225"/>
          </a:xfrm>
          <a:prstGeom prst="rect">
            <a:avLst/>
          </a:prstGeom>
        </p:spPr>
      </p:pic>
      <p:pic>
        <p:nvPicPr>
          <p:cNvPr id="9" name="Picture 8"/>
          <p:cNvPicPr>
            <a:picLocks noChangeAspect="1"/>
          </p:cNvPicPr>
          <p:nvPr/>
        </p:nvPicPr>
        <p:blipFill>
          <a:blip r:embed="rId4"/>
          <a:stretch>
            <a:fillRect/>
          </a:stretch>
        </p:blipFill>
        <p:spPr>
          <a:xfrm>
            <a:off x="827584" y="2630101"/>
            <a:ext cx="6912768" cy="582875"/>
          </a:xfrm>
          <a:prstGeom prst="rect">
            <a:avLst/>
          </a:prstGeom>
        </p:spPr>
      </p:pic>
      <p:pic>
        <p:nvPicPr>
          <p:cNvPr id="11" name="Picture 10"/>
          <p:cNvPicPr>
            <a:picLocks noChangeAspect="1"/>
          </p:cNvPicPr>
          <p:nvPr/>
        </p:nvPicPr>
        <p:blipFill>
          <a:blip r:embed="rId5"/>
          <a:stretch>
            <a:fillRect/>
          </a:stretch>
        </p:blipFill>
        <p:spPr>
          <a:xfrm>
            <a:off x="827584" y="3471398"/>
            <a:ext cx="7277100" cy="628650"/>
          </a:xfrm>
          <a:prstGeom prst="rect">
            <a:avLst/>
          </a:prstGeom>
        </p:spPr>
      </p:pic>
      <p:pic>
        <p:nvPicPr>
          <p:cNvPr id="12" name="Picture 11"/>
          <p:cNvPicPr>
            <a:picLocks noChangeAspect="1"/>
          </p:cNvPicPr>
          <p:nvPr/>
        </p:nvPicPr>
        <p:blipFill>
          <a:blip r:embed="rId6"/>
          <a:stretch>
            <a:fillRect/>
          </a:stretch>
        </p:blipFill>
        <p:spPr>
          <a:xfrm>
            <a:off x="4571987" y="3428999"/>
            <a:ext cx="25" cy="2"/>
          </a:xfrm>
          <a:prstGeom prst="rect">
            <a:avLst/>
          </a:prstGeom>
        </p:spPr>
      </p:pic>
      <p:pic>
        <p:nvPicPr>
          <p:cNvPr id="13" name="Picture 12"/>
          <p:cNvPicPr>
            <a:picLocks noChangeAspect="1"/>
          </p:cNvPicPr>
          <p:nvPr/>
        </p:nvPicPr>
        <p:blipFill>
          <a:blip r:embed="rId7"/>
          <a:stretch>
            <a:fillRect/>
          </a:stretch>
        </p:blipFill>
        <p:spPr>
          <a:xfrm>
            <a:off x="899592" y="4177236"/>
            <a:ext cx="6840760" cy="607427"/>
          </a:xfrm>
          <a:prstGeom prst="rect">
            <a:avLst/>
          </a:prstGeom>
        </p:spPr>
      </p:pic>
      <p:pic>
        <p:nvPicPr>
          <p:cNvPr id="14" name="Picture 13"/>
          <p:cNvPicPr>
            <a:picLocks noChangeAspect="1"/>
          </p:cNvPicPr>
          <p:nvPr/>
        </p:nvPicPr>
        <p:blipFill>
          <a:blip r:embed="rId8"/>
          <a:stretch>
            <a:fillRect/>
          </a:stretch>
        </p:blipFill>
        <p:spPr>
          <a:xfrm>
            <a:off x="2138345" y="4515585"/>
            <a:ext cx="5133975" cy="1907325"/>
          </a:xfrm>
          <a:prstGeom prst="rect">
            <a:avLst/>
          </a:prstGeom>
        </p:spPr>
      </p:pic>
    </p:spTree>
    <p:extLst>
      <p:ext uri="{BB962C8B-B14F-4D97-AF65-F5344CB8AC3E}">
        <p14:creationId xmlns:p14="http://schemas.microsoft.com/office/powerpoint/2010/main" val="20070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E03B-9117-47D5-8B64-D6E80CE8F2EF}"/>
              </a:ext>
            </a:extLst>
          </p:cNvPr>
          <p:cNvSpPr>
            <a:spLocks noGrp="1"/>
          </p:cNvSpPr>
          <p:nvPr>
            <p:ph type="title"/>
          </p:nvPr>
        </p:nvSpPr>
        <p:spPr>
          <a:xfrm>
            <a:off x="2483768" y="274638"/>
            <a:ext cx="6203032" cy="1282154"/>
          </a:xfrm>
        </p:spPr>
        <p:txBody>
          <a:bodyPr/>
          <a:lstStyle/>
          <a:p>
            <a:r>
              <a:rPr lang="en-IN" sz="3200" b="1" dirty="0">
                <a:latin typeface="Times New Roman" pitchFamily="18" charset="0"/>
                <a:cs typeface="Times New Roman" pitchFamily="18" charset="0"/>
              </a:rPr>
              <a:t>AND </a:t>
            </a:r>
            <a:r>
              <a:rPr lang="en-IN" sz="3200" b="1" dirty="0" err="1">
                <a:latin typeface="Times New Roman" pitchFamily="18" charset="0"/>
                <a:cs typeface="Times New Roman" pitchFamily="18" charset="0"/>
              </a:rPr>
              <a:t>and</a:t>
            </a:r>
            <a:r>
              <a:rPr lang="en-IN" sz="3200" b="1" dirty="0">
                <a:latin typeface="Times New Roman" pitchFamily="18" charset="0"/>
                <a:cs typeface="Times New Roman" pitchFamily="18" charset="0"/>
              </a:rPr>
              <a:t> XOR problems</a:t>
            </a:r>
          </a:p>
        </p:txBody>
      </p:sp>
      <p:sp>
        <p:nvSpPr>
          <p:cNvPr id="4" name="Footer Placeholder 3">
            <a:extLst>
              <a:ext uri="{FF2B5EF4-FFF2-40B4-BE49-F238E27FC236}">
                <a16:creationId xmlns:a16="http://schemas.microsoft.com/office/drawing/2014/main" id="{3956912B-CA2A-437D-B6B0-C6F21D23407F}"/>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DAAC181A-4159-4650-A771-67CED3891C03}"/>
              </a:ext>
            </a:extLst>
          </p:cNvPr>
          <p:cNvSpPr>
            <a:spLocks noGrp="1"/>
          </p:cNvSpPr>
          <p:nvPr>
            <p:ph type="sldNum" sz="quarter" idx="12"/>
          </p:nvPr>
        </p:nvSpPr>
        <p:spPr/>
        <p:txBody>
          <a:bodyPr/>
          <a:lstStyle/>
          <a:p>
            <a:fld id="{BB055922-87EB-483D-8474-2C9330A0D922}" type="slidenum">
              <a:rPr lang="en-US" smtClean="0"/>
              <a:t>88</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8" name="Picture 7"/>
          <p:cNvPicPr>
            <a:picLocks noChangeAspect="1"/>
          </p:cNvPicPr>
          <p:nvPr/>
        </p:nvPicPr>
        <p:blipFill>
          <a:blip r:embed="rId3"/>
          <a:stretch>
            <a:fillRect/>
          </a:stretch>
        </p:blipFill>
        <p:spPr>
          <a:xfrm>
            <a:off x="755576" y="1844824"/>
            <a:ext cx="8153400" cy="1123950"/>
          </a:xfrm>
          <a:prstGeom prst="rect">
            <a:avLst/>
          </a:prstGeom>
        </p:spPr>
      </p:pic>
      <p:pic>
        <p:nvPicPr>
          <p:cNvPr id="9" name="Picture 8"/>
          <p:cNvPicPr>
            <a:picLocks noChangeAspect="1"/>
          </p:cNvPicPr>
          <p:nvPr/>
        </p:nvPicPr>
        <p:blipFill>
          <a:blip r:embed="rId4"/>
          <a:stretch>
            <a:fillRect/>
          </a:stretch>
        </p:blipFill>
        <p:spPr>
          <a:xfrm>
            <a:off x="1244575" y="3256806"/>
            <a:ext cx="2478385" cy="2353329"/>
          </a:xfrm>
          <a:prstGeom prst="rect">
            <a:avLst/>
          </a:prstGeom>
        </p:spPr>
      </p:pic>
      <p:pic>
        <p:nvPicPr>
          <p:cNvPr id="10" name="Picture 9"/>
          <p:cNvPicPr>
            <a:picLocks noChangeAspect="1"/>
          </p:cNvPicPr>
          <p:nvPr/>
        </p:nvPicPr>
        <p:blipFill>
          <a:blip r:embed="rId5"/>
          <a:stretch>
            <a:fillRect/>
          </a:stretch>
        </p:blipFill>
        <p:spPr>
          <a:xfrm>
            <a:off x="4571997" y="-5194256"/>
            <a:ext cx="5" cy="17246512"/>
          </a:xfrm>
          <a:prstGeom prst="rect">
            <a:avLst/>
          </a:prstGeom>
        </p:spPr>
      </p:pic>
      <p:pic>
        <p:nvPicPr>
          <p:cNvPr id="11" name="Picture 10"/>
          <p:cNvPicPr>
            <a:picLocks noChangeAspect="1"/>
          </p:cNvPicPr>
          <p:nvPr/>
        </p:nvPicPr>
        <p:blipFill>
          <a:blip r:embed="rId6"/>
          <a:stretch>
            <a:fillRect/>
          </a:stretch>
        </p:blipFill>
        <p:spPr>
          <a:xfrm>
            <a:off x="4571996" y="3235239"/>
            <a:ext cx="2587072" cy="2374895"/>
          </a:xfrm>
          <a:prstGeom prst="rect">
            <a:avLst/>
          </a:prstGeom>
        </p:spPr>
      </p:pic>
    </p:spTree>
    <p:extLst>
      <p:ext uri="{BB962C8B-B14F-4D97-AF65-F5344CB8AC3E}">
        <p14:creationId xmlns:p14="http://schemas.microsoft.com/office/powerpoint/2010/main" val="176065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F6E1-7E92-4E6C-8D7D-10F05085A26A}"/>
              </a:ext>
            </a:extLst>
          </p:cNvPr>
          <p:cNvSpPr>
            <a:spLocks noGrp="1"/>
          </p:cNvSpPr>
          <p:nvPr>
            <p:ph type="title"/>
          </p:nvPr>
        </p:nvSpPr>
        <p:spPr>
          <a:xfrm>
            <a:off x="2233236" y="274638"/>
            <a:ext cx="6453563" cy="1209753"/>
          </a:xfrm>
        </p:spPr>
        <p:txBody>
          <a:bodyPr>
            <a:normAutofit/>
          </a:bodyPr>
          <a:lstStyle/>
          <a:p>
            <a:r>
              <a:rPr lang="en-IN" sz="3200" b="1" dirty="0">
                <a:latin typeface="Times New Roman" pitchFamily="18" charset="0"/>
                <a:cs typeface="Times New Roman" pitchFamily="18" charset="0"/>
              </a:rPr>
              <a:t>AND problem is linearly separable</a:t>
            </a:r>
          </a:p>
        </p:txBody>
      </p:sp>
      <p:sp>
        <p:nvSpPr>
          <p:cNvPr id="3" name="Content Placeholder 2">
            <a:extLst>
              <a:ext uri="{FF2B5EF4-FFF2-40B4-BE49-F238E27FC236}">
                <a16:creationId xmlns:a16="http://schemas.microsoft.com/office/drawing/2014/main" id="{E5736BE8-6274-4184-996C-E5C7A6122943}"/>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6004FAA2-4D27-4E35-A852-84586E9C43F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4B29E9F-3A90-4984-BA7E-77287F737337}"/>
              </a:ext>
            </a:extLst>
          </p:cNvPr>
          <p:cNvSpPr>
            <a:spLocks noGrp="1"/>
          </p:cNvSpPr>
          <p:nvPr>
            <p:ph type="sldNum" sz="quarter" idx="12"/>
          </p:nvPr>
        </p:nvSpPr>
        <p:spPr/>
        <p:txBody>
          <a:bodyPr/>
          <a:lstStyle/>
          <a:p>
            <a:fld id="{BB055922-87EB-483D-8474-2C9330A0D922}" type="slidenum">
              <a:rPr lang="en-US" smtClean="0"/>
              <a:t>89</a:t>
            </a:fld>
            <a:endParaRPr lang="en-US"/>
          </a:p>
        </p:txBody>
      </p:sp>
      <p:pic>
        <p:nvPicPr>
          <p:cNvPr id="8" name="Picture 7">
            <a:extLst>
              <a:ext uri="{FF2B5EF4-FFF2-40B4-BE49-F238E27FC236}">
                <a16:creationId xmlns:a16="http://schemas.microsoft.com/office/drawing/2014/main" id="{F27B8B85-91ED-41CA-BFEE-F2217633494F}"/>
              </a:ext>
            </a:extLst>
          </p:cNvPr>
          <p:cNvPicPr>
            <a:picLocks noChangeAspect="1"/>
          </p:cNvPicPr>
          <p:nvPr/>
        </p:nvPicPr>
        <p:blipFill>
          <a:blip r:embed="rId2"/>
          <a:stretch>
            <a:fillRect/>
          </a:stretch>
        </p:blipFill>
        <p:spPr>
          <a:xfrm>
            <a:off x="457200" y="1728406"/>
            <a:ext cx="8053586" cy="43212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1332722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B3ECF-7164-4FB1-AC73-AE0816AD991F}"/>
              </a:ext>
            </a:extLst>
          </p:cNvPr>
          <p:cNvSpPr>
            <a:spLocks noGrp="1"/>
          </p:cNvSpPr>
          <p:nvPr>
            <p:ph type="title"/>
          </p:nvPr>
        </p:nvSpPr>
        <p:spPr>
          <a:xfrm>
            <a:off x="2390860" y="274638"/>
            <a:ext cx="6753139" cy="1325562"/>
          </a:xfrm>
        </p:spPr>
        <p:txBody>
          <a:bodyPr/>
          <a:lstStyle/>
          <a:p>
            <a:r>
              <a:rPr lang="en-IN" sz="3600" b="1" dirty="0" smtClean="0"/>
              <a:t>Problem </a:t>
            </a:r>
            <a:r>
              <a:rPr lang="en-IN" sz="3600" b="1" dirty="0"/>
              <a:t>Areas of Hard Computing</a:t>
            </a:r>
          </a:p>
        </p:txBody>
      </p:sp>
      <p:sp>
        <p:nvSpPr>
          <p:cNvPr id="3" name="Content Placeholder 2">
            <a:extLst>
              <a:ext uri="{FF2B5EF4-FFF2-40B4-BE49-F238E27FC236}">
                <a16:creationId xmlns:a16="http://schemas.microsoft.com/office/drawing/2014/main" id="{2C22119D-CC74-483B-B6B2-F74B783B1AE2}"/>
              </a:ext>
            </a:extLst>
          </p:cNvPr>
          <p:cNvSpPr>
            <a:spLocks noGrp="1"/>
          </p:cNvSpPr>
          <p:nvPr>
            <p:ph idx="1"/>
          </p:nvPr>
        </p:nvSpPr>
        <p:spPr/>
        <p:txBody>
          <a:bodyPr>
            <a:normAutofit fontScale="92500"/>
          </a:bodyPr>
          <a:lstStyle/>
          <a:p>
            <a:pPr marL="0" indent="0">
              <a:buNone/>
            </a:pPr>
            <a:endParaRPr lang="en-IN" dirty="0" smtClean="0"/>
          </a:p>
          <a:p>
            <a:pPr marL="0" indent="0">
              <a:buNone/>
            </a:pPr>
            <a:r>
              <a:rPr lang="en-IN" b="1" dirty="0" smtClean="0"/>
              <a:t>Problems </a:t>
            </a:r>
            <a:r>
              <a:rPr lang="en-IN" b="1" dirty="0"/>
              <a:t>in some other areas of applications </a:t>
            </a:r>
          </a:p>
          <a:p>
            <a:r>
              <a:rPr lang="en-IN" dirty="0"/>
              <a:t> Medical diagnosis </a:t>
            </a:r>
          </a:p>
          <a:p>
            <a:r>
              <a:rPr lang="en-IN" dirty="0"/>
              <a:t>Person identification </a:t>
            </a:r>
          </a:p>
          <a:p>
            <a:r>
              <a:rPr lang="en-IN" dirty="0"/>
              <a:t>Computer vision </a:t>
            </a:r>
          </a:p>
          <a:p>
            <a:r>
              <a:rPr lang="en-IN" dirty="0"/>
              <a:t>Hand written character recognition </a:t>
            </a:r>
          </a:p>
          <a:p>
            <a:r>
              <a:rPr lang="en-IN" dirty="0"/>
              <a:t>Pattern recognition and Machine Intelligence MI </a:t>
            </a:r>
          </a:p>
          <a:p>
            <a:r>
              <a:rPr lang="en-IN" dirty="0"/>
              <a:t>Weather forecasting </a:t>
            </a:r>
          </a:p>
        </p:txBody>
      </p:sp>
      <p:sp>
        <p:nvSpPr>
          <p:cNvPr id="4" name="Footer Placeholder 3">
            <a:extLst>
              <a:ext uri="{FF2B5EF4-FFF2-40B4-BE49-F238E27FC236}">
                <a16:creationId xmlns:a16="http://schemas.microsoft.com/office/drawing/2014/main" id="{D8E52116-A33F-4C16-9567-C9CAF78F19B6}"/>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433E85F4-F8E8-432A-8DAA-E91E6CACFF7D}"/>
              </a:ext>
            </a:extLst>
          </p:cNvPr>
          <p:cNvSpPr>
            <a:spLocks noGrp="1"/>
          </p:cNvSpPr>
          <p:nvPr>
            <p:ph type="sldNum" sz="quarter" idx="12"/>
          </p:nvPr>
        </p:nvSpPr>
        <p:spPr/>
        <p:txBody>
          <a:bodyPr/>
          <a:lstStyle/>
          <a:p>
            <a:fld id="{BB055922-87EB-483D-8474-2C9330A0D922}" type="slidenum">
              <a:rPr lang="en-US" smtClean="0"/>
              <a:t>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06047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F6E1-7E92-4E6C-8D7D-10F05085A26A}"/>
              </a:ext>
            </a:extLst>
          </p:cNvPr>
          <p:cNvSpPr>
            <a:spLocks noGrp="1"/>
          </p:cNvSpPr>
          <p:nvPr>
            <p:ph type="title"/>
          </p:nvPr>
        </p:nvSpPr>
        <p:spPr>
          <a:xfrm>
            <a:off x="2233236" y="274638"/>
            <a:ext cx="6453563" cy="1209753"/>
          </a:xfrm>
        </p:spPr>
        <p:txBody>
          <a:bodyPr>
            <a:normAutofit/>
          </a:bodyPr>
          <a:lstStyle/>
          <a:p>
            <a:r>
              <a:rPr lang="en-IN" sz="3200" b="1" dirty="0">
                <a:latin typeface="Times New Roman" pitchFamily="18" charset="0"/>
                <a:cs typeface="Times New Roman" pitchFamily="18" charset="0"/>
              </a:rPr>
              <a:t>AND problem is linearly separable</a:t>
            </a:r>
          </a:p>
        </p:txBody>
      </p:sp>
      <p:sp>
        <p:nvSpPr>
          <p:cNvPr id="3" name="Content Placeholder 2">
            <a:extLst>
              <a:ext uri="{FF2B5EF4-FFF2-40B4-BE49-F238E27FC236}">
                <a16:creationId xmlns:a16="http://schemas.microsoft.com/office/drawing/2014/main" id="{E5736BE8-6274-4184-996C-E5C7A6122943}"/>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6004FAA2-4D27-4E35-A852-84586E9C43F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4B29E9F-3A90-4984-BA7E-77287F737337}"/>
              </a:ext>
            </a:extLst>
          </p:cNvPr>
          <p:cNvSpPr>
            <a:spLocks noGrp="1"/>
          </p:cNvSpPr>
          <p:nvPr>
            <p:ph type="sldNum" sz="quarter" idx="12"/>
          </p:nvPr>
        </p:nvSpPr>
        <p:spPr/>
        <p:txBody>
          <a:bodyPr/>
          <a:lstStyle/>
          <a:p>
            <a:fld id="{BB055922-87EB-483D-8474-2C9330A0D922}" type="slidenum">
              <a:rPr lang="en-US" smtClean="0"/>
              <a:t>90</a:t>
            </a:fld>
            <a:endParaRPr lang="en-US"/>
          </a:p>
        </p:txBody>
      </p:sp>
      <p:pic>
        <p:nvPicPr>
          <p:cNvPr id="8" name="Picture 7">
            <a:extLst>
              <a:ext uri="{FF2B5EF4-FFF2-40B4-BE49-F238E27FC236}">
                <a16:creationId xmlns:a16="http://schemas.microsoft.com/office/drawing/2014/main" id="{F27B8B85-91ED-41CA-BFEE-F2217633494F}"/>
              </a:ext>
            </a:extLst>
          </p:cNvPr>
          <p:cNvPicPr>
            <a:picLocks noChangeAspect="1"/>
          </p:cNvPicPr>
          <p:nvPr/>
        </p:nvPicPr>
        <p:blipFill>
          <a:blip r:embed="rId2"/>
          <a:stretch>
            <a:fillRect/>
          </a:stretch>
        </p:blipFill>
        <p:spPr>
          <a:xfrm>
            <a:off x="457200" y="1728406"/>
            <a:ext cx="8053586" cy="43212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6" name="Picture 5"/>
          <p:cNvPicPr>
            <a:picLocks noChangeAspect="1"/>
          </p:cNvPicPr>
          <p:nvPr/>
        </p:nvPicPr>
        <p:blipFill>
          <a:blip r:embed="rId4"/>
          <a:stretch>
            <a:fillRect/>
          </a:stretch>
        </p:blipFill>
        <p:spPr>
          <a:xfrm>
            <a:off x="4140156" y="2276872"/>
            <a:ext cx="3937723" cy="3277973"/>
          </a:xfrm>
          <a:prstGeom prst="rect">
            <a:avLst/>
          </a:prstGeom>
        </p:spPr>
      </p:pic>
    </p:spTree>
    <p:extLst>
      <p:ext uri="{BB962C8B-B14F-4D97-AF65-F5344CB8AC3E}">
        <p14:creationId xmlns:p14="http://schemas.microsoft.com/office/powerpoint/2010/main" val="388638767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F6E1-7E92-4E6C-8D7D-10F05085A26A}"/>
              </a:ext>
            </a:extLst>
          </p:cNvPr>
          <p:cNvSpPr>
            <a:spLocks noGrp="1"/>
          </p:cNvSpPr>
          <p:nvPr>
            <p:ph type="title"/>
          </p:nvPr>
        </p:nvSpPr>
        <p:spPr>
          <a:xfrm>
            <a:off x="2233236" y="274638"/>
            <a:ext cx="6453563" cy="1209753"/>
          </a:xfrm>
        </p:spPr>
        <p:txBody>
          <a:bodyPr>
            <a:normAutofit/>
          </a:bodyPr>
          <a:lstStyle/>
          <a:p>
            <a:r>
              <a:rPr lang="en-IN" sz="3200" b="1" dirty="0" smtClean="0">
                <a:latin typeface="Times New Roman" pitchFamily="18" charset="0"/>
                <a:cs typeface="Times New Roman" pitchFamily="18" charset="0"/>
              </a:rPr>
              <a:t>MCQ</a:t>
            </a:r>
            <a:endParaRPr lang="en-IN" sz="32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E5736BE8-6274-4184-996C-E5C7A6122943}"/>
              </a:ext>
            </a:extLst>
          </p:cNvPr>
          <p:cNvSpPr>
            <a:spLocks noGrp="1"/>
          </p:cNvSpPr>
          <p:nvPr>
            <p:ph idx="1"/>
          </p:nvPr>
        </p:nvSpPr>
        <p:spPr>
          <a:xfrm>
            <a:off x="827584" y="1600200"/>
            <a:ext cx="7859216" cy="4525963"/>
          </a:xfrm>
        </p:spPr>
        <p:txBody>
          <a:bodyPr>
            <a:normAutofit fontScale="62500" lnSpcReduction="20000"/>
          </a:bodyPr>
          <a:lstStyle/>
          <a:p>
            <a:pPr marL="0" indent="0">
              <a:buNone/>
            </a:pPr>
            <a:endParaRPr lang="en-US" dirty="0" smtClean="0"/>
          </a:p>
          <a:p>
            <a:pPr marL="0" indent="0">
              <a:buNone/>
            </a:pPr>
            <a:r>
              <a:rPr lang="en-US" dirty="0" smtClean="0"/>
              <a:t>For </a:t>
            </a:r>
            <a:r>
              <a:rPr lang="en-US" dirty="0"/>
              <a:t>problems, with error calculation, we solve using</a:t>
            </a:r>
          </a:p>
          <a:p>
            <a:pPr marL="0" indent="0">
              <a:buNone/>
            </a:pPr>
            <a:r>
              <a:rPr lang="en-US" dirty="0"/>
              <a:t>(a) Recurrent neural networks</a:t>
            </a:r>
          </a:p>
          <a:p>
            <a:pPr marL="0" indent="0">
              <a:buNone/>
            </a:pPr>
            <a:r>
              <a:rPr lang="en-US" dirty="0"/>
              <a:t>(b) Single layer feed forward neural network</a:t>
            </a:r>
          </a:p>
          <a:p>
            <a:pPr marL="0" indent="0">
              <a:buNone/>
            </a:pPr>
            <a:r>
              <a:rPr lang="en-US" dirty="0"/>
              <a:t>(c) Multilayer feed forward neural network</a:t>
            </a:r>
          </a:p>
          <a:p>
            <a:pPr marL="0" indent="0">
              <a:buNone/>
            </a:pPr>
            <a:r>
              <a:rPr lang="en-US" dirty="0"/>
              <a:t>(d) All of the </a:t>
            </a:r>
            <a:r>
              <a:rPr lang="en-US" dirty="0" smtClean="0"/>
              <a:t>above</a:t>
            </a:r>
          </a:p>
          <a:p>
            <a:pPr marL="0" indent="0">
              <a:buNone/>
            </a:pPr>
            <a:r>
              <a:rPr lang="en-US" dirty="0" smtClean="0"/>
              <a:t>Answer: (a) </a:t>
            </a:r>
            <a:r>
              <a:rPr lang="en-US" dirty="0"/>
              <a:t>Recurrent neural </a:t>
            </a:r>
            <a:r>
              <a:rPr lang="en-US" dirty="0" smtClean="0"/>
              <a:t>networks</a:t>
            </a:r>
          </a:p>
          <a:p>
            <a:pPr marL="0" indent="0">
              <a:buNone/>
            </a:pPr>
            <a:endParaRPr lang="en-US" dirty="0"/>
          </a:p>
          <a:p>
            <a:pPr marL="0" indent="0">
              <a:buNone/>
            </a:pPr>
            <a:r>
              <a:rPr lang="en-US" dirty="0" smtClean="0"/>
              <a:t>Application </a:t>
            </a:r>
            <a:r>
              <a:rPr lang="en-US" dirty="0"/>
              <a:t>of Neural </a:t>
            </a:r>
            <a:r>
              <a:rPr lang="en-US" dirty="0" smtClean="0"/>
              <a:t>Network </a:t>
            </a:r>
            <a:r>
              <a:rPr lang="en-US" dirty="0"/>
              <a:t>includes</a:t>
            </a:r>
          </a:p>
          <a:p>
            <a:pPr marL="0" indent="0">
              <a:buNone/>
            </a:pPr>
            <a:r>
              <a:rPr lang="en-US" dirty="0"/>
              <a:t>(a) Pattern Recognition</a:t>
            </a:r>
          </a:p>
          <a:p>
            <a:pPr marL="0" indent="0">
              <a:buNone/>
            </a:pPr>
            <a:r>
              <a:rPr lang="en-US" dirty="0"/>
              <a:t>(b) Classification</a:t>
            </a:r>
          </a:p>
          <a:p>
            <a:pPr marL="0" indent="0">
              <a:buNone/>
            </a:pPr>
            <a:r>
              <a:rPr lang="en-US" dirty="0"/>
              <a:t>(c) Clustering</a:t>
            </a:r>
          </a:p>
          <a:p>
            <a:pPr marL="0" indent="0">
              <a:buNone/>
            </a:pPr>
            <a:r>
              <a:rPr lang="en-US" dirty="0"/>
              <a:t>(d) All of the </a:t>
            </a:r>
            <a:r>
              <a:rPr lang="en-US" dirty="0" smtClean="0"/>
              <a:t>above</a:t>
            </a:r>
          </a:p>
          <a:p>
            <a:pPr marL="0" indent="0">
              <a:buNone/>
            </a:pPr>
            <a:r>
              <a:rPr lang="en-US" dirty="0"/>
              <a:t>Answer: </a:t>
            </a:r>
            <a:r>
              <a:rPr lang="en-US" dirty="0" smtClean="0"/>
              <a:t>(d) </a:t>
            </a:r>
            <a:r>
              <a:rPr lang="en-US" dirty="0"/>
              <a:t>All of the above</a:t>
            </a:r>
          </a:p>
          <a:p>
            <a:pPr marL="0" indent="0">
              <a:buNone/>
            </a:pPr>
            <a:endParaRPr lang="en-US" dirty="0" smtClean="0"/>
          </a:p>
          <a:p>
            <a:pPr marL="0" indent="0">
              <a:buNone/>
            </a:pPr>
            <a:endParaRPr lang="en-IN" dirty="0"/>
          </a:p>
        </p:txBody>
      </p:sp>
      <p:sp>
        <p:nvSpPr>
          <p:cNvPr id="4" name="Footer Placeholder 3">
            <a:extLst>
              <a:ext uri="{FF2B5EF4-FFF2-40B4-BE49-F238E27FC236}">
                <a16:creationId xmlns:a16="http://schemas.microsoft.com/office/drawing/2014/main" id="{6004FAA2-4D27-4E35-A852-84586E9C43F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4B29E9F-3A90-4984-BA7E-77287F737337}"/>
              </a:ext>
            </a:extLst>
          </p:cNvPr>
          <p:cNvSpPr>
            <a:spLocks noGrp="1"/>
          </p:cNvSpPr>
          <p:nvPr>
            <p:ph type="sldNum" sz="quarter" idx="12"/>
          </p:nvPr>
        </p:nvSpPr>
        <p:spPr/>
        <p:txBody>
          <a:bodyPr/>
          <a:lstStyle/>
          <a:p>
            <a:fld id="{BB055922-87EB-483D-8474-2C9330A0D922}" type="slidenum">
              <a:rPr lang="en-US" smtClean="0"/>
              <a:t>91</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828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F6E1-7E92-4E6C-8D7D-10F05085A26A}"/>
              </a:ext>
            </a:extLst>
          </p:cNvPr>
          <p:cNvSpPr>
            <a:spLocks noGrp="1"/>
          </p:cNvSpPr>
          <p:nvPr>
            <p:ph type="title"/>
          </p:nvPr>
        </p:nvSpPr>
        <p:spPr>
          <a:xfrm>
            <a:off x="2233237" y="-85009"/>
            <a:ext cx="6453563" cy="1209753"/>
          </a:xfrm>
        </p:spPr>
        <p:txBody>
          <a:bodyPr>
            <a:normAutofit/>
          </a:bodyPr>
          <a:lstStyle/>
          <a:p>
            <a:r>
              <a:rPr lang="en-IN" sz="3200" b="1" dirty="0" smtClean="0">
                <a:latin typeface="Times New Roman" pitchFamily="18" charset="0"/>
                <a:cs typeface="Times New Roman" pitchFamily="18" charset="0"/>
              </a:rPr>
              <a:t>MCQ</a:t>
            </a:r>
            <a:endParaRPr lang="en-IN" sz="32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E5736BE8-6274-4184-996C-E5C7A6122943}"/>
              </a:ext>
            </a:extLst>
          </p:cNvPr>
          <p:cNvSpPr>
            <a:spLocks noGrp="1"/>
          </p:cNvSpPr>
          <p:nvPr>
            <p:ph idx="1"/>
          </p:nvPr>
        </p:nvSpPr>
        <p:spPr>
          <a:xfrm>
            <a:off x="846334" y="1803996"/>
            <a:ext cx="7840466" cy="4525963"/>
          </a:xfrm>
        </p:spPr>
        <p:txBody>
          <a:bodyPr>
            <a:noAutofit/>
          </a:bodyPr>
          <a:lstStyle/>
          <a:p>
            <a:pPr marL="0" indent="0">
              <a:buNone/>
            </a:pPr>
            <a:r>
              <a:rPr lang="en-US" sz="1600" dirty="0" smtClean="0"/>
              <a:t>Introduction </a:t>
            </a:r>
            <a:r>
              <a:rPr lang="en-US" sz="1600" dirty="0"/>
              <a:t>to ANN</a:t>
            </a:r>
          </a:p>
          <a:p>
            <a:pPr marL="0" indent="0">
              <a:buNone/>
            </a:pPr>
            <a:r>
              <a:rPr lang="en-US" sz="1600" dirty="0"/>
              <a:t>1) An ANN learn quickly if ŋ, the learning rate assumes the following value(s).</a:t>
            </a:r>
          </a:p>
          <a:p>
            <a:pPr marL="0" indent="0">
              <a:buNone/>
            </a:pPr>
            <a:r>
              <a:rPr lang="en-US" sz="1600" dirty="0"/>
              <a:t>(a) ŋ = 1</a:t>
            </a:r>
          </a:p>
          <a:p>
            <a:pPr marL="0" indent="0">
              <a:buNone/>
            </a:pPr>
            <a:r>
              <a:rPr lang="en-US" sz="1600" dirty="0"/>
              <a:t>(b) ŋ &lt; 1</a:t>
            </a:r>
          </a:p>
          <a:p>
            <a:pPr marL="0" indent="0">
              <a:buNone/>
            </a:pPr>
            <a:r>
              <a:rPr lang="en-US" sz="1600" dirty="0"/>
              <a:t>(c) ŋ &gt; 1</a:t>
            </a:r>
          </a:p>
          <a:p>
            <a:pPr marL="0" indent="0">
              <a:buNone/>
            </a:pPr>
            <a:r>
              <a:rPr lang="en-US" sz="1600" dirty="0"/>
              <a:t>(d) ŋ = 0</a:t>
            </a:r>
          </a:p>
          <a:p>
            <a:pPr marL="0" indent="0">
              <a:buNone/>
            </a:pPr>
            <a:r>
              <a:rPr lang="en-US" sz="1600" dirty="0"/>
              <a:t>Answer: (c) ŋ &gt; 1</a:t>
            </a:r>
          </a:p>
          <a:p>
            <a:pPr marL="0" indent="0">
              <a:buNone/>
            </a:pPr>
            <a:r>
              <a:rPr lang="en-US" sz="1600" dirty="0" smtClean="0"/>
              <a:t>2</a:t>
            </a:r>
            <a:r>
              <a:rPr lang="en-US" sz="1600" dirty="0"/>
              <a:t>) Which of the following is true for neural networks?</a:t>
            </a:r>
          </a:p>
          <a:p>
            <a:pPr marL="0" indent="0">
              <a:buNone/>
            </a:pPr>
            <a:r>
              <a:rPr lang="en-US" sz="1600" dirty="0"/>
              <a:t>i. The training time depends on the size of the network.</a:t>
            </a:r>
          </a:p>
          <a:p>
            <a:pPr marL="0" indent="0">
              <a:buNone/>
            </a:pPr>
            <a:r>
              <a:rPr lang="en-US" sz="1600" dirty="0"/>
              <a:t>ii. Neural networks can be simulated on a conventional computer.</a:t>
            </a:r>
          </a:p>
          <a:p>
            <a:pPr marL="0" indent="0">
              <a:buNone/>
            </a:pPr>
            <a:r>
              <a:rPr lang="en-US" sz="1600" dirty="0"/>
              <a:t>iii. Artificial neurons are identical in operation to biological ones.</a:t>
            </a:r>
          </a:p>
          <a:p>
            <a:pPr marL="0" indent="0">
              <a:buNone/>
            </a:pPr>
            <a:r>
              <a:rPr lang="en-US" sz="1600" dirty="0"/>
              <a:t>(a) i and ii are true</a:t>
            </a:r>
          </a:p>
          <a:p>
            <a:pPr marL="0" indent="0">
              <a:buNone/>
            </a:pPr>
            <a:r>
              <a:rPr lang="en-US" sz="1600" dirty="0"/>
              <a:t>(b) i and iii are true</a:t>
            </a:r>
          </a:p>
          <a:p>
            <a:pPr marL="0" indent="0">
              <a:buNone/>
            </a:pPr>
            <a:r>
              <a:rPr lang="en-US" sz="1600" dirty="0"/>
              <a:t>(c) ii is true.</a:t>
            </a:r>
          </a:p>
          <a:p>
            <a:pPr marL="0" indent="0">
              <a:buNone/>
            </a:pPr>
            <a:r>
              <a:rPr lang="en-US" sz="1600" dirty="0"/>
              <a:t>(d) all of them are true</a:t>
            </a:r>
          </a:p>
          <a:p>
            <a:pPr marL="0" indent="0">
              <a:buNone/>
            </a:pPr>
            <a:r>
              <a:rPr lang="en-US" sz="1600" dirty="0"/>
              <a:t>Answer: (b) i and iii are true</a:t>
            </a:r>
          </a:p>
          <a:p>
            <a:pPr marL="0" indent="0">
              <a:buNone/>
            </a:pPr>
            <a:endParaRPr lang="en-US" sz="1600" dirty="0"/>
          </a:p>
        </p:txBody>
      </p:sp>
      <p:sp>
        <p:nvSpPr>
          <p:cNvPr id="4" name="Footer Placeholder 3">
            <a:extLst>
              <a:ext uri="{FF2B5EF4-FFF2-40B4-BE49-F238E27FC236}">
                <a16:creationId xmlns:a16="http://schemas.microsoft.com/office/drawing/2014/main" id="{6004FAA2-4D27-4E35-A852-84586E9C43F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4B29E9F-3A90-4984-BA7E-77287F737337}"/>
              </a:ext>
            </a:extLst>
          </p:cNvPr>
          <p:cNvSpPr>
            <a:spLocks noGrp="1"/>
          </p:cNvSpPr>
          <p:nvPr>
            <p:ph type="sldNum" sz="quarter" idx="12"/>
          </p:nvPr>
        </p:nvSpPr>
        <p:spPr/>
        <p:txBody>
          <a:bodyPr/>
          <a:lstStyle/>
          <a:p>
            <a:fld id="{BB055922-87EB-483D-8474-2C9330A0D922}" type="slidenum">
              <a:rPr lang="en-US" smtClean="0"/>
              <a:t>92</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69918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F6E1-7E92-4E6C-8D7D-10F05085A26A}"/>
              </a:ext>
            </a:extLst>
          </p:cNvPr>
          <p:cNvSpPr>
            <a:spLocks noGrp="1"/>
          </p:cNvSpPr>
          <p:nvPr>
            <p:ph type="title"/>
          </p:nvPr>
        </p:nvSpPr>
        <p:spPr>
          <a:xfrm>
            <a:off x="2233237" y="-85009"/>
            <a:ext cx="6453563" cy="1209753"/>
          </a:xfrm>
        </p:spPr>
        <p:txBody>
          <a:bodyPr>
            <a:normAutofit/>
          </a:bodyPr>
          <a:lstStyle/>
          <a:p>
            <a:r>
              <a:rPr lang="en-IN" sz="3200" b="1" dirty="0" smtClean="0">
                <a:latin typeface="Times New Roman" pitchFamily="18" charset="0"/>
                <a:cs typeface="Times New Roman" pitchFamily="18" charset="0"/>
              </a:rPr>
              <a:t>MCQ</a:t>
            </a:r>
            <a:endParaRPr lang="en-IN" sz="32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E5736BE8-6274-4184-996C-E5C7A6122943}"/>
              </a:ext>
            </a:extLst>
          </p:cNvPr>
          <p:cNvSpPr>
            <a:spLocks noGrp="1"/>
          </p:cNvSpPr>
          <p:nvPr>
            <p:ph idx="1"/>
          </p:nvPr>
        </p:nvSpPr>
        <p:spPr>
          <a:xfrm>
            <a:off x="846334" y="1803996"/>
            <a:ext cx="7840466" cy="4525963"/>
          </a:xfrm>
        </p:spPr>
        <p:txBody>
          <a:bodyPr>
            <a:noAutofit/>
          </a:bodyPr>
          <a:lstStyle/>
          <a:p>
            <a:pPr marL="0" indent="0">
              <a:buNone/>
            </a:pPr>
            <a:r>
              <a:rPr lang="en-US" sz="1600" dirty="0" smtClean="0"/>
              <a:t>3</a:t>
            </a:r>
            <a:r>
              <a:rPr lang="en-US" sz="1600" dirty="0"/>
              <a:t>) Which of the following is true for neural networks?</a:t>
            </a:r>
          </a:p>
          <a:p>
            <a:pPr marL="0" indent="0">
              <a:buNone/>
            </a:pPr>
            <a:r>
              <a:rPr lang="en-US" sz="1600" dirty="0"/>
              <a:t>i. The error calculation which is followed in “Back-propagation algorithm” is the</a:t>
            </a:r>
          </a:p>
          <a:p>
            <a:pPr marL="0" indent="0">
              <a:buNone/>
            </a:pPr>
            <a:r>
              <a:rPr lang="en-US" sz="1600" dirty="0"/>
              <a:t>steepest descent method.</a:t>
            </a:r>
          </a:p>
          <a:p>
            <a:pPr marL="0" indent="0">
              <a:buNone/>
            </a:pPr>
            <a:r>
              <a:rPr lang="en-US" sz="1600" dirty="0"/>
              <a:t>ii. Simulated annealing approach is followed in unsupervised learning.</a:t>
            </a:r>
          </a:p>
          <a:p>
            <a:pPr marL="0" indent="0">
              <a:buNone/>
            </a:pPr>
            <a:r>
              <a:rPr lang="en-US" sz="1600" dirty="0"/>
              <a:t>iii. A problem whose output is linearly separable can also be solved with MLFFNN.</a:t>
            </a:r>
          </a:p>
          <a:p>
            <a:pPr marL="0" indent="0">
              <a:buNone/>
            </a:pPr>
            <a:r>
              <a:rPr lang="en-US" sz="1600" dirty="0"/>
              <a:t>iv. The output of the perceptron with hard limit transfer function is more accurate than</a:t>
            </a:r>
          </a:p>
          <a:p>
            <a:pPr marL="0" indent="0">
              <a:buNone/>
            </a:pPr>
            <a:r>
              <a:rPr lang="en-US" sz="1600" dirty="0"/>
              <a:t>it is defined with any sigmoid transfer function.</a:t>
            </a:r>
          </a:p>
          <a:p>
            <a:pPr marL="0" indent="0">
              <a:buNone/>
            </a:pPr>
            <a:r>
              <a:rPr lang="en-US" sz="1600" dirty="0"/>
              <a:t>(a) i and iii are true</a:t>
            </a:r>
          </a:p>
          <a:p>
            <a:pPr marL="0" indent="0">
              <a:buNone/>
            </a:pPr>
            <a:r>
              <a:rPr lang="en-US" sz="1600" dirty="0"/>
              <a:t>(b) i and ii are true</a:t>
            </a:r>
          </a:p>
          <a:p>
            <a:pPr marL="0" indent="0">
              <a:buNone/>
            </a:pPr>
            <a:r>
              <a:rPr lang="en-US" sz="1600" dirty="0"/>
              <a:t>(c) ii and iv are true</a:t>
            </a:r>
          </a:p>
          <a:p>
            <a:pPr marL="0" indent="0">
              <a:buNone/>
            </a:pPr>
            <a:r>
              <a:rPr lang="en-US" sz="1600" dirty="0"/>
              <a:t>(d) all are </a:t>
            </a:r>
            <a:r>
              <a:rPr lang="en-US" sz="1600" dirty="0" smtClean="0"/>
              <a:t>true</a:t>
            </a:r>
          </a:p>
          <a:p>
            <a:pPr marL="0" indent="0">
              <a:buNone/>
            </a:pPr>
            <a:endParaRPr lang="en-US" sz="1600" dirty="0"/>
          </a:p>
          <a:p>
            <a:pPr marL="0" indent="0">
              <a:buNone/>
            </a:pPr>
            <a:r>
              <a:rPr lang="en-US" sz="1600" dirty="0"/>
              <a:t>Answer: (a) i and iii are true</a:t>
            </a:r>
          </a:p>
          <a:p>
            <a:pPr marL="0" indent="0">
              <a:buNone/>
            </a:pPr>
            <a:endParaRPr lang="en-US" sz="1600" dirty="0"/>
          </a:p>
        </p:txBody>
      </p:sp>
      <p:sp>
        <p:nvSpPr>
          <p:cNvPr id="4" name="Footer Placeholder 3">
            <a:extLst>
              <a:ext uri="{FF2B5EF4-FFF2-40B4-BE49-F238E27FC236}">
                <a16:creationId xmlns:a16="http://schemas.microsoft.com/office/drawing/2014/main" id="{6004FAA2-4D27-4E35-A852-84586E9C43F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4B29E9F-3A90-4984-BA7E-77287F737337}"/>
              </a:ext>
            </a:extLst>
          </p:cNvPr>
          <p:cNvSpPr>
            <a:spLocks noGrp="1"/>
          </p:cNvSpPr>
          <p:nvPr>
            <p:ph type="sldNum" sz="quarter" idx="12"/>
          </p:nvPr>
        </p:nvSpPr>
        <p:spPr/>
        <p:txBody>
          <a:bodyPr/>
          <a:lstStyle/>
          <a:p>
            <a:fld id="{BB055922-87EB-483D-8474-2C9330A0D922}" type="slidenum">
              <a:rPr lang="en-US" smtClean="0"/>
              <a:t>93</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83555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F6E1-7E92-4E6C-8D7D-10F05085A26A}"/>
              </a:ext>
            </a:extLst>
          </p:cNvPr>
          <p:cNvSpPr>
            <a:spLocks noGrp="1"/>
          </p:cNvSpPr>
          <p:nvPr>
            <p:ph type="title"/>
          </p:nvPr>
        </p:nvSpPr>
        <p:spPr>
          <a:xfrm>
            <a:off x="2233236" y="274638"/>
            <a:ext cx="6453563" cy="1209753"/>
          </a:xfrm>
        </p:spPr>
        <p:txBody>
          <a:bodyPr>
            <a:normAutofit/>
          </a:bodyPr>
          <a:lstStyle/>
          <a:p>
            <a:r>
              <a:rPr lang="en-IN" sz="3200" b="1" dirty="0" smtClean="0">
                <a:latin typeface="Times New Roman" pitchFamily="18" charset="0"/>
                <a:cs typeface="Times New Roman" pitchFamily="18" charset="0"/>
              </a:rPr>
              <a:t>MCQ</a:t>
            </a:r>
            <a:endParaRPr lang="en-IN" sz="32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E5736BE8-6274-4184-996C-E5C7A6122943}"/>
              </a:ext>
            </a:extLst>
          </p:cNvPr>
          <p:cNvSpPr>
            <a:spLocks noGrp="1"/>
          </p:cNvSpPr>
          <p:nvPr>
            <p:ph idx="1"/>
          </p:nvPr>
        </p:nvSpPr>
        <p:spPr>
          <a:xfrm>
            <a:off x="827584" y="1600200"/>
            <a:ext cx="7859216" cy="4756150"/>
          </a:xfrm>
        </p:spPr>
        <p:txBody>
          <a:bodyPr>
            <a:normAutofit fontScale="47500" lnSpcReduction="20000"/>
          </a:bodyPr>
          <a:lstStyle/>
          <a:p>
            <a:pPr marL="0" indent="0">
              <a:buNone/>
            </a:pPr>
            <a:endParaRPr lang="en-US" dirty="0" smtClean="0"/>
          </a:p>
          <a:p>
            <a:pPr marL="0" indent="0">
              <a:buNone/>
            </a:pPr>
            <a:r>
              <a:rPr lang="en-US" dirty="0" smtClean="0"/>
              <a:t>4</a:t>
            </a:r>
            <a:r>
              <a:rPr lang="en-US" dirty="0"/>
              <a:t>) A possible neuron specification to solve the AND problem requires a minimum of</a:t>
            </a:r>
          </a:p>
          <a:p>
            <a:pPr marL="0" indent="0">
              <a:buNone/>
            </a:pPr>
            <a:r>
              <a:rPr lang="en-US" dirty="0"/>
              <a:t>(a) Single neuron</a:t>
            </a:r>
          </a:p>
          <a:p>
            <a:pPr marL="0" indent="0">
              <a:buNone/>
            </a:pPr>
            <a:r>
              <a:rPr lang="en-US" dirty="0"/>
              <a:t>(b) Two neurons</a:t>
            </a:r>
          </a:p>
          <a:p>
            <a:pPr marL="0" indent="0">
              <a:buNone/>
            </a:pPr>
            <a:r>
              <a:rPr lang="en-US" dirty="0"/>
              <a:t>(c) Three neurons</a:t>
            </a:r>
          </a:p>
          <a:p>
            <a:pPr marL="0" indent="0">
              <a:buNone/>
            </a:pPr>
            <a:r>
              <a:rPr lang="en-US" dirty="0"/>
              <a:t>(d) Four neurons</a:t>
            </a:r>
          </a:p>
          <a:p>
            <a:pPr marL="0" indent="0">
              <a:buNone/>
            </a:pPr>
            <a:r>
              <a:rPr lang="en-US" dirty="0"/>
              <a:t>Answer: (a) Single neuron</a:t>
            </a:r>
          </a:p>
          <a:p>
            <a:pPr marL="0" indent="0">
              <a:buNone/>
            </a:pPr>
            <a:endParaRPr lang="en-US" dirty="0" smtClean="0"/>
          </a:p>
          <a:p>
            <a:pPr marL="0" indent="0">
              <a:buNone/>
            </a:pPr>
            <a:r>
              <a:rPr lang="en-US" dirty="0" smtClean="0"/>
              <a:t>5</a:t>
            </a:r>
            <a:r>
              <a:rPr lang="en-US" dirty="0"/>
              <a:t>) What is back propagation?</a:t>
            </a:r>
          </a:p>
          <a:p>
            <a:pPr marL="0" indent="0">
              <a:buNone/>
            </a:pPr>
            <a:r>
              <a:rPr lang="en-US" dirty="0"/>
              <a:t>(a) It is another name given to the curvy function in the perceptron</a:t>
            </a:r>
          </a:p>
          <a:p>
            <a:pPr marL="0" indent="0">
              <a:buNone/>
            </a:pPr>
            <a:r>
              <a:rPr lang="en-US" dirty="0"/>
              <a:t>(b) It is the transmission of error back through the network to adjust the inputs</a:t>
            </a:r>
          </a:p>
          <a:p>
            <a:pPr marL="0" indent="0">
              <a:buNone/>
            </a:pPr>
            <a:r>
              <a:rPr lang="en-US" dirty="0"/>
              <a:t>(c) It is the transmission of error back through the network to allow weights to be</a:t>
            </a:r>
          </a:p>
          <a:p>
            <a:pPr marL="0" indent="0">
              <a:buNone/>
            </a:pPr>
            <a:r>
              <a:rPr lang="en-US" dirty="0"/>
              <a:t>adjusted so that the network can learn</a:t>
            </a:r>
          </a:p>
          <a:p>
            <a:pPr marL="0" indent="0">
              <a:buNone/>
            </a:pPr>
            <a:r>
              <a:rPr lang="en-US" dirty="0"/>
              <a:t>(d) None of the </a:t>
            </a:r>
            <a:r>
              <a:rPr lang="en-US" dirty="0" smtClean="0"/>
              <a:t>above</a:t>
            </a:r>
          </a:p>
          <a:p>
            <a:pPr marL="0" indent="0">
              <a:buNone/>
            </a:pPr>
            <a:r>
              <a:rPr lang="en-US" dirty="0"/>
              <a:t>Answer: (c) It is the transmission of error back through the network to allow weights to be</a:t>
            </a:r>
          </a:p>
          <a:p>
            <a:pPr marL="0" indent="0">
              <a:buNone/>
            </a:pPr>
            <a:r>
              <a:rPr lang="en-US" dirty="0"/>
              <a:t>adjusted so that the network can learn</a:t>
            </a:r>
          </a:p>
          <a:p>
            <a:pPr marL="0" indent="0">
              <a:buNone/>
            </a:pPr>
            <a:endParaRPr lang="en-IN" dirty="0"/>
          </a:p>
        </p:txBody>
      </p:sp>
      <p:sp>
        <p:nvSpPr>
          <p:cNvPr id="4" name="Footer Placeholder 3">
            <a:extLst>
              <a:ext uri="{FF2B5EF4-FFF2-40B4-BE49-F238E27FC236}">
                <a16:creationId xmlns:a16="http://schemas.microsoft.com/office/drawing/2014/main" id="{6004FAA2-4D27-4E35-A852-84586E9C43F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4B29E9F-3A90-4984-BA7E-77287F737337}"/>
              </a:ext>
            </a:extLst>
          </p:cNvPr>
          <p:cNvSpPr>
            <a:spLocks noGrp="1"/>
          </p:cNvSpPr>
          <p:nvPr>
            <p:ph type="sldNum" sz="quarter" idx="12"/>
          </p:nvPr>
        </p:nvSpPr>
        <p:spPr/>
        <p:txBody>
          <a:bodyPr/>
          <a:lstStyle/>
          <a:p>
            <a:fld id="{BB055922-87EB-483D-8474-2C9330A0D922}" type="slidenum">
              <a:rPr lang="en-US" smtClean="0"/>
              <a:t>94</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16796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F6E1-7E92-4E6C-8D7D-10F05085A26A}"/>
              </a:ext>
            </a:extLst>
          </p:cNvPr>
          <p:cNvSpPr>
            <a:spLocks noGrp="1"/>
          </p:cNvSpPr>
          <p:nvPr>
            <p:ph type="title"/>
          </p:nvPr>
        </p:nvSpPr>
        <p:spPr>
          <a:xfrm>
            <a:off x="2233236" y="274638"/>
            <a:ext cx="6453563" cy="1209753"/>
          </a:xfrm>
        </p:spPr>
        <p:txBody>
          <a:bodyPr>
            <a:normAutofit/>
          </a:bodyPr>
          <a:lstStyle/>
          <a:p>
            <a:r>
              <a:rPr lang="en-IN" sz="3200" b="1" dirty="0" smtClean="0">
                <a:latin typeface="Times New Roman" pitchFamily="18" charset="0"/>
                <a:cs typeface="Times New Roman" pitchFamily="18" charset="0"/>
              </a:rPr>
              <a:t>MCQ</a:t>
            </a:r>
            <a:endParaRPr lang="en-IN" sz="32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E5736BE8-6274-4184-996C-E5C7A6122943}"/>
              </a:ext>
            </a:extLst>
          </p:cNvPr>
          <p:cNvSpPr>
            <a:spLocks noGrp="1"/>
          </p:cNvSpPr>
          <p:nvPr>
            <p:ph idx="1"/>
          </p:nvPr>
        </p:nvSpPr>
        <p:spPr>
          <a:xfrm>
            <a:off x="827584" y="1600200"/>
            <a:ext cx="7859216" cy="4525963"/>
          </a:xfrm>
        </p:spPr>
        <p:txBody>
          <a:bodyPr>
            <a:normAutofit fontScale="55000" lnSpcReduction="20000"/>
          </a:bodyPr>
          <a:lstStyle/>
          <a:p>
            <a:pPr marL="0" indent="0">
              <a:buNone/>
            </a:pPr>
            <a:endParaRPr lang="en-US" dirty="0" smtClean="0"/>
          </a:p>
          <a:p>
            <a:pPr marL="0" indent="0">
              <a:buNone/>
            </a:pPr>
            <a:r>
              <a:rPr lang="en-US" dirty="0" smtClean="0"/>
              <a:t>What </a:t>
            </a:r>
            <a:r>
              <a:rPr lang="en-US" dirty="0"/>
              <a:t>is perceptron in Neural network</a:t>
            </a:r>
          </a:p>
          <a:p>
            <a:pPr marL="0" indent="0">
              <a:buNone/>
            </a:pPr>
            <a:r>
              <a:rPr lang="en-US" dirty="0"/>
              <a:t>(a) It is an auto-associative neural network</a:t>
            </a:r>
          </a:p>
          <a:p>
            <a:pPr marL="0" indent="0">
              <a:buNone/>
            </a:pPr>
            <a:r>
              <a:rPr lang="en-US" dirty="0"/>
              <a:t>(b) It is a double layer auto-associative neural network</a:t>
            </a:r>
          </a:p>
          <a:p>
            <a:pPr marL="0" indent="0">
              <a:buNone/>
            </a:pPr>
            <a:r>
              <a:rPr lang="en-US" dirty="0"/>
              <a:t>(c) It is a single layer feed-forward neural network with pre-processing</a:t>
            </a:r>
          </a:p>
          <a:p>
            <a:pPr marL="0" indent="0">
              <a:buNone/>
            </a:pPr>
            <a:r>
              <a:rPr lang="en-US" dirty="0"/>
              <a:t>(d) It is a neural network that contains feedback </a:t>
            </a:r>
            <a:endParaRPr lang="en-US" dirty="0" smtClean="0"/>
          </a:p>
          <a:p>
            <a:pPr marL="0" indent="0">
              <a:buNone/>
            </a:pPr>
            <a:endParaRPr lang="en-US" dirty="0" smtClean="0"/>
          </a:p>
          <a:p>
            <a:pPr marL="0" indent="0">
              <a:buNone/>
            </a:pPr>
            <a:r>
              <a:rPr lang="en-US" dirty="0" smtClean="0"/>
              <a:t>Answer: </a:t>
            </a:r>
            <a:r>
              <a:rPr lang="en-US" dirty="0"/>
              <a:t>(c) It is a single layer feed-forward neural network with pre-processing</a:t>
            </a:r>
          </a:p>
          <a:p>
            <a:pPr marL="0" indent="0">
              <a:buNone/>
            </a:pPr>
            <a:endParaRPr lang="en-US" dirty="0" smtClean="0"/>
          </a:p>
          <a:p>
            <a:pPr marL="0" indent="0">
              <a:buNone/>
            </a:pPr>
            <a:r>
              <a:rPr lang="en-US" dirty="0"/>
              <a:t>Neural Networks are complex ______________ with many parameters</a:t>
            </a:r>
          </a:p>
          <a:p>
            <a:pPr marL="0" indent="0">
              <a:buNone/>
            </a:pPr>
            <a:r>
              <a:rPr lang="en-US" dirty="0"/>
              <a:t>(a) Linear Functions</a:t>
            </a:r>
          </a:p>
          <a:p>
            <a:pPr marL="0" indent="0">
              <a:buNone/>
            </a:pPr>
            <a:r>
              <a:rPr lang="en-US" dirty="0"/>
              <a:t>(b) Nonlinear Functions</a:t>
            </a:r>
          </a:p>
          <a:p>
            <a:pPr marL="0" indent="0">
              <a:buNone/>
            </a:pPr>
            <a:r>
              <a:rPr lang="en-US" dirty="0"/>
              <a:t>(c) Discrete Functions</a:t>
            </a:r>
          </a:p>
          <a:p>
            <a:pPr marL="0" indent="0">
              <a:buNone/>
            </a:pPr>
            <a:r>
              <a:rPr lang="en-US" dirty="0"/>
              <a:t>(d) Exponential </a:t>
            </a:r>
            <a:r>
              <a:rPr lang="en-US" dirty="0" smtClean="0"/>
              <a:t>Functions</a:t>
            </a:r>
          </a:p>
          <a:p>
            <a:pPr marL="0" indent="0">
              <a:buNone/>
            </a:pPr>
            <a:endParaRPr lang="en-US" dirty="0" smtClean="0"/>
          </a:p>
          <a:p>
            <a:pPr marL="0" indent="0">
              <a:buNone/>
            </a:pPr>
            <a:r>
              <a:rPr lang="en-US" dirty="0" smtClean="0"/>
              <a:t>Answer</a:t>
            </a:r>
            <a:r>
              <a:rPr lang="en-US" dirty="0"/>
              <a:t>: (a) Linear Functions</a:t>
            </a:r>
          </a:p>
          <a:p>
            <a:pPr marL="0" indent="0">
              <a:buNone/>
            </a:pPr>
            <a:endParaRPr lang="en-US" dirty="0"/>
          </a:p>
          <a:p>
            <a:pPr marL="0" indent="0">
              <a:buNone/>
            </a:pPr>
            <a:endParaRPr lang="en-US" dirty="0" smtClean="0"/>
          </a:p>
          <a:p>
            <a:pPr marL="0" indent="0">
              <a:buNone/>
            </a:pPr>
            <a:endParaRPr lang="en-IN" dirty="0"/>
          </a:p>
        </p:txBody>
      </p:sp>
      <p:sp>
        <p:nvSpPr>
          <p:cNvPr id="4" name="Footer Placeholder 3">
            <a:extLst>
              <a:ext uri="{FF2B5EF4-FFF2-40B4-BE49-F238E27FC236}">
                <a16:creationId xmlns:a16="http://schemas.microsoft.com/office/drawing/2014/main" id="{6004FAA2-4D27-4E35-A852-84586E9C43F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4B29E9F-3A90-4984-BA7E-77287F737337}"/>
              </a:ext>
            </a:extLst>
          </p:cNvPr>
          <p:cNvSpPr>
            <a:spLocks noGrp="1"/>
          </p:cNvSpPr>
          <p:nvPr>
            <p:ph type="sldNum" sz="quarter" idx="12"/>
          </p:nvPr>
        </p:nvSpPr>
        <p:spPr/>
        <p:txBody>
          <a:bodyPr/>
          <a:lstStyle/>
          <a:p>
            <a:fld id="{BB055922-87EB-483D-8474-2C9330A0D922}" type="slidenum">
              <a:rPr lang="en-US" smtClean="0"/>
              <a:t>95</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95322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3AB5-1F45-4FAD-B3B1-49EE51966417}"/>
              </a:ext>
            </a:extLst>
          </p:cNvPr>
          <p:cNvSpPr>
            <a:spLocks noGrp="1"/>
          </p:cNvSpPr>
          <p:nvPr>
            <p:ph type="title"/>
          </p:nvPr>
        </p:nvSpPr>
        <p:spPr>
          <a:xfrm>
            <a:off x="2195736" y="274638"/>
            <a:ext cx="6491064" cy="1426170"/>
          </a:xfrm>
        </p:spPr>
        <p:txBody>
          <a:bodyPr>
            <a:normAutofit/>
          </a:bodyPr>
          <a:lstStyle/>
          <a:p>
            <a:r>
              <a:rPr lang="en-IN" sz="3200" b="1" dirty="0">
                <a:latin typeface="Times New Roman" pitchFamily="18" charset="0"/>
                <a:cs typeface="Times New Roman" pitchFamily="18" charset="0"/>
              </a:rPr>
              <a:t>XOR problem is linearly non-separable</a:t>
            </a:r>
          </a:p>
        </p:txBody>
      </p:sp>
      <p:pic>
        <p:nvPicPr>
          <p:cNvPr id="8" name="Content Placeholder 7">
            <a:extLst>
              <a:ext uri="{FF2B5EF4-FFF2-40B4-BE49-F238E27FC236}">
                <a16:creationId xmlns:a16="http://schemas.microsoft.com/office/drawing/2014/main" id="{DE5E2ED9-8873-4688-9296-F52A60DEBAAE}"/>
              </a:ext>
            </a:extLst>
          </p:cNvPr>
          <p:cNvPicPr>
            <a:picLocks noGrp="1" noChangeAspect="1"/>
          </p:cNvPicPr>
          <p:nvPr>
            <p:ph idx="1"/>
          </p:nvPr>
        </p:nvPicPr>
        <p:blipFill>
          <a:blip r:embed="rId2"/>
          <a:stretch>
            <a:fillRect/>
          </a:stretch>
        </p:blipFill>
        <p:spPr>
          <a:xfrm>
            <a:off x="143552" y="1556792"/>
            <a:ext cx="7686196" cy="4525963"/>
          </a:xfrm>
          <a:prstGeom prst="rect">
            <a:avLst/>
          </a:prstGeom>
        </p:spPr>
      </p:pic>
      <p:sp>
        <p:nvSpPr>
          <p:cNvPr id="4" name="Footer Placeholder 3">
            <a:extLst>
              <a:ext uri="{FF2B5EF4-FFF2-40B4-BE49-F238E27FC236}">
                <a16:creationId xmlns:a16="http://schemas.microsoft.com/office/drawing/2014/main" id="{68D32ECD-7E5F-44F2-9253-BB8E629889FD}"/>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45DB60-E990-49D7-8A73-916A73FE82A7}"/>
              </a:ext>
            </a:extLst>
          </p:cNvPr>
          <p:cNvSpPr>
            <a:spLocks noGrp="1"/>
          </p:cNvSpPr>
          <p:nvPr>
            <p:ph type="sldNum" sz="quarter" idx="12"/>
          </p:nvPr>
        </p:nvSpPr>
        <p:spPr/>
        <p:txBody>
          <a:bodyPr/>
          <a:lstStyle/>
          <a:p>
            <a:fld id="{BB055922-87EB-483D-8474-2C9330A0D922}" type="slidenum">
              <a:rPr lang="en-US" smtClean="0"/>
              <a:t>96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8048653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3AB5-1F45-4FAD-B3B1-49EE51966417}"/>
              </a:ext>
            </a:extLst>
          </p:cNvPr>
          <p:cNvSpPr>
            <a:spLocks noGrp="1"/>
          </p:cNvSpPr>
          <p:nvPr>
            <p:ph type="title"/>
          </p:nvPr>
        </p:nvSpPr>
        <p:spPr>
          <a:xfrm>
            <a:off x="2195736" y="274638"/>
            <a:ext cx="6491064" cy="1426170"/>
          </a:xfrm>
        </p:spPr>
        <p:txBody>
          <a:bodyPr>
            <a:normAutofit/>
          </a:bodyPr>
          <a:lstStyle/>
          <a:p>
            <a:r>
              <a:rPr lang="en-IN" sz="3200" b="1" dirty="0">
                <a:latin typeface="Times New Roman" pitchFamily="18" charset="0"/>
                <a:cs typeface="Times New Roman" pitchFamily="18" charset="0"/>
              </a:rPr>
              <a:t>XOR problem is linearly non-separable</a:t>
            </a:r>
          </a:p>
        </p:txBody>
      </p:sp>
      <p:pic>
        <p:nvPicPr>
          <p:cNvPr id="8" name="Content Placeholder 7">
            <a:extLst>
              <a:ext uri="{FF2B5EF4-FFF2-40B4-BE49-F238E27FC236}">
                <a16:creationId xmlns:a16="http://schemas.microsoft.com/office/drawing/2014/main" id="{DE5E2ED9-8873-4688-9296-F52A60DEBAAE}"/>
              </a:ext>
            </a:extLst>
          </p:cNvPr>
          <p:cNvPicPr>
            <a:picLocks noGrp="1" noChangeAspect="1"/>
          </p:cNvPicPr>
          <p:nvPr>
            <p:ph idx="1"/>
          </p:nvPr>
        </p:nvPicPr>
        <p:blipFill>
          <a:blip r:embed="rId2"/>
          <a:stretch>
            <a:fillRect/>
          </a:stretch>
        </p:blipFill>
        <p:spPr>
          <a:xfrm>
            <a:off x="143552" y="1565418"/>
            <a:ext cx="7686196" cy="4525963"/>
          </a:xfrm>
          <a:prstGeom prst="rect">
            <a:avLst/>
          </a:prstGeom>
        </p:spPr>
      </p:pic>
      <p:sp>
        <p:nvSpPr>
          <p:cNvPr id="4" name="Footer Placeholder 3">
            <a:extLst>
              <a:ext uri="{FF2B5EF4-FFF2-40B4-BE49-F238E27FC236}">
                <a16:creationId xmlns:a16="http://schemas.microsoft.com/office/drawing/2014/main" id="{68D32ECD-7E5F-44F2-9253-BB8E629889FD}"/>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845DB60-E990-49D7-8A73-916A73FE82A7}"/>
              </a:ext>
            </a:extLst>
          </p:cNvPr>
          <p:cNvSpPr>
            <a:spLocks noGrp="1"/>
          </p:cNvSpPr>
          <p:nvPr>
            <p:ph type="sldNum" sz="quarter" idx="12"/>
          </p:nvPr>
        </p:nvSpPr>
        <p:spPr/>
        <p:txBody>
          <a:bodyPr/>
          <a:lstStyle/>
          <a:p>
            <a:fld id="{BB055922-87EB-483D-8474-2C9330A0D922}" type="slidenum">
              <a:rPr lang="en-US" smtClean="0"/>
              <a:t>97</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3" name="Picture 2"/>
          <p:cNvPicPr>
            <a:picLocks noChangeAspect="1"/>
          </p:cNvPicPr>
          <p:nvPr/>
        </p:nvPicPr>
        <p:blipFill>
          <a:blip r:embed="rId4"/>
          <a:stretch>
            <a:fillRect/>
          </a:stretch>
        </p:blipFill>
        <p:spPr>
          <a:xfrm>
            <a:off x="4571998" y="-7513340"/>
            <a:ext cx="4" cy="21884679"/>
          </a:xfrm>
          <a:prstGeom prst="rect">
            <a:avLst/>
          </a:prstGeom>
        </p:spPr>
      </p:pic>
      <p:pic>
        <p:nvPicPr>
          <p:cNvPr id="6" name="Picture 5"/>
          <p:cNvPicPr>
            <a:picLocks noChangeAspect="1"/>
          </p:cNvPicPr>
          <p:nvPr/>
        </p:nvPicPr>
        <p:blipFill>
          <a:blip r:embed="rId5"/>
          <a:stretch>
            <a:fillRect/>
          </a:stretch>
        </p:blipFill>
        <p:spPr>
          <a:xfrm>
            <a:off x="4014347" y="2132856"/>
            <a:ext cx="3429900" cy="2819900"/>
          </a:xfrm>
          <a:prstGeom prst="rect">
            <a:avLst/>
          </a:prstGeom>
        </p:spPr>
      </p:pic>
    </p:spTree>
    <p:extLst>
      <p:ext uri="{BB962C8B-B14F-4D97-AF65-F5344CB8AC3E}">
        <p14:creationId xmlns:p14="http://schemas.microsoft.com/office/powerpoint/2010/main" val="372701084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0FC7-FA50-43F1-8926-8E717089EDAF}"/>
              </a:ext>
            </a:extLst>
          </p:cNvPr>
          <p:cNvSpPr>
            <a:spLocks noGrp="1"/>
          </p:cNvSpPr>
          <p:nvPr>
            <p:ph type="title"/>
          </p:nvPr>
        </p:nvSpPr>
        <p:spPr>
          <a:xfrm>
            <a:off x="2305244" y="274638"/>
            <a:ext cx="6381555" cy="1092917"/>
          </a:xfrm>
        </p:spPr>
        <p:txBody>
          <a:bodyPr/>
          <a:lstStyle/>
          <a:p>
            <a:r>
              <a:rPr lang="en-IN" sz="3200" b="1" dirty="0">
                <a:latin typeface="Times New Roman" pitchFamily="18" charset="0"/>
                <a:cs typeface="Times New Roman" pitchFamily="18" charset="0"/>
              </a:rPr>
              <a:t>Our observations</a:t>
            </a:r>
          </a:p>
        </p:txBody>
      </p:sp>
      <p:sp>
        <p:nvSpPr>
          <p:cNvPr id="3" name="Content Placeholder 2">
            <a:extLst>
              <a:ext uri="{FF2B5EF4-FFF2-40B4-BE49-F238E27FC236}">
                <a16:creationId xmlns:a16="http://schemas.microsoft.com/office/drawing/2014/main" id="{D60F7A38-69CE-4506-A770-959C1823EC26}"/>
              </a:ext>
            </a:extLst>
          </p:cNvPr>
          <p:cNvSpPr>
            <a:spLocks noGrp="1"/>
          </p:cNvSpPr>
          <p:nvPr>
            <p:ph idx="1"/>
          </p:nvPr>
        </p:nvSpPr>
        <p:spPr>
          <a:xfrm>
            <a:off x="914400" y="1771363"/>
            <a:ext cx="8229600" cy="4525963"/>
          </a:xfrm>
        </p:spPr>
        <p:txBody>
          <a:bodyPr>
            <a:normAutofit/>
          </a:bodyPr>
          <a:lstStyle/>
          <a:p>
            <a:r>
              <a:rPr lang="en-US" sz="2800" dirty="0"/>
              <a:t>From the example discussed, </a:t>
            </a:r>
          </a:p>
          <a:p>
            <a:r>
              <a:rPr lang="en-US" sz="2800" dirty="0"/>
              <a:t>we understand that a straight line is possible in AND-problem to separate two tasks namely the output as 0 or 1 for any input. </a:t>
            </a:r>
          </a:p>
          <a:p>
            <a:r>
              <a:rPr lang="en-US" sz="2800" dirty="0"/>
              <a:t>However, in case of XOR problem, such a line is not possible. Note: horizontal or a vertical line in case of XOR problem is not admissible because in that case it completely ignores one input.</a:t>
            </a:r>
            <a:endParaRPr lang="en-IN" sz="2800" dirty="0"/>
          </a:p>
        </p:txBody>
      </p:sp>
      <p:sp>
        <p:nvSpPr>
          <p:cNvPr id="4" name="Footer Placeholder 3">
            <a:extLst>
              <a:ext uri="{FF2B5EF4-FFF2-40B4-BE49-F238E27FC236}">
                <a16:creationId xmlns:a16="http://schemas.microsoft.com/office/drawing/2014/main" id="{9C750FDC-1E8F-4064-873F-481A30D3FC22}"/>
              </a:ext>
            </a:extLst>
          </p:cNvPr>
          <p:cNvSpPr>
            <a:spLocks noGrp="1"/>
          </p:cNvSpPr>
          <p:nvPr>
            <p:ph type="ftr" sz="quarter" idx="11"/>
          </p:nvPr>
        </p:nvSpPr>
        <p:spPr>
          <a:xfrm>
            <a:off x="3124200" y="6395679"/>
            <a:ext cx="289560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87ECAB91-8B5C-4C94-8013-837798A0E306}"/>
              </a:ext>
            </a:extLst>
          </p:cNvPr>
          <p:cNvSpPr>
            <a:spLocks noGrp="1"/>
          </p:cNvSpPr>
          <p:nvPr>
            <p:ph type="sldNum" sz="quarter" idx="12"/>
          </p:nvPr>
        </p:nvSpPr>
        <p:spPr/>
        <p:txBody>
          <a:bodyPr/>
          <a:lstStyle/>
          <a:p>
            <a:fld id="{BB055922-87EB-483D-8474-2C9330A0D922}" type="slidenum">
              <a:rPr lang="en-US" smtClean="0"/>
              <a:t>98</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13815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3EDD-726D-4C74-BF2B-C6AB922A3A41}"/>
              </a:ext>
            </a:extLst>
          </p:cNvPr>
          <p:cNvSpPr>
            <a:spLocks noGrp="1"/>
          </p:cNvSpPr>
          <p:nvPr>
            <p:ph type="title"/>
          </p:nvPr>
        </p:nvSpPr>
        <p:spPr>
          <a:xfrm>
            <a:off x="2233236" y="274638"/>
            <a:ext cx="6453563" cy="1095375"/>
          </a:xfrm>
        </p:spPr>
        <p:txBody>
          <a:bodyPr/>
          <a:lstStyle/>
          <a:p>
            <a:r>
              <a:rPr lang="en-IN" sz="3200" b="1" dirty="0">
                <a:latin typeface="Times New Roman" pitchFamily="18" charset="0"/>
                <a:cs typeface="Times New Roman" pitchFamily="18" charset="0"/>
              </a:rPr>
              <a:t>Our observations</a:t>
            </a:r>
          </a:p>
        </p:txBody>
      </p:sp>
      <p:sp>
        <p:nvSpPr>
          <p:cNvPr id="3" name="Content Placeholder 2">
            <a:extLst>
              <a:ext uri="{FF2B5EF4-FFF2-40B4-BE49-F238E27FC236}">
                <a16:creationId xmlns:a16="http://schemas.microsoft.com/office/drawing/2014/main" id="{CBA1FDCE-67F2-41A1-9E2E-434D35962420}"/>
              </a:ext>
            </a:extLst>
          </p:cNvPr>
          <p:cNvSpPr>
            <a:spLocks noGrp="1"/>
          </p:cNvSpPr>
          <p:nvPr>
            <p:ph idx="1"/>
          </p:nvPr>
        </p:nvSpPr>
        <p:spPr>
          <a:xfrm>
            <a:off x="457200" y="1769396"/>
            <a:ext cx="8229600" cy="4525963"/>
          </a:xfrm>
        </p:spPr>
        <p:txBody>
          <a:bodyPr/>
          <a:lstStyle/>
          <a:p>
            <a:pPr algn="just"/>
            <a:r>
              <a:rPr lang="en-US" dirty="0"/>
              <a:t>In fact, any </a:t>
            </a:r>
            <a:r>
              <a:rPr lang="en-US" b="1" dirty="0"/>
              <a:t>linearly separable problem </a:t>
            </a:r>
            <a:r>
              <a:rPr lang="en-US" dirty="0"/>
              <a:t>can be solved with a </a:t>
            </a:r>
            <a:r>
              <a:rPr lang="en-US" b="1" dirty="0"/>
              <a:t>single layer feed forward neural network</a:t>
            </a:r>
            <a:r>
              <a:rPr lang="en-US" dirty="0"/>
              <a:t>. For example, the </a:t>
            </a:r>
            <a:r>
              <a:rPr lang="en-US" b="1" dirty="0"/>
              <a:t>AND problem</a:t>
            </a:r>
            <a:r>
              <a:rPr lang="en-US" dirty="0"/>
              <a:t>.</a:t>
            </a:r>
          </a:p>
          <a:p>
            <a:pPr algn="just"/>
            <a:r>
              <a:rPr lang="en-US" dirty="0"/>
              <a:t> On the other hand, if the problem is </a:t>
            </a:r>
            <a:r>
              <a:rPr lang="en-US" b="1" dirty="0"/>
              <a:t>non-linearly separable</a:t>
            </a:r>
            <a:r>
              <a:rPr lang="en-US" dirty="0"/>
              <a:t>, then a single layer neural network can not solves such a problem. To solve such a problem, </a:t>
            </a:r>
            <a:r>
              <a:rPr lang="en-US" b="1" dirty="0"/>
              <a:t>multilayer feed forward neural network</a:t>
            </a:r>
            <a:r>
              <a:rPr lang="en-US" dirty="0"/>
              <a:t> is required. </a:t>
            </a:r>
            <a:endParaRPr lang="en-IN" dirty="0"/>
          </a:p>
        </p:txBody>
      </p:sp>
      <p:sp>
        <p:nvSpPr>
          <p:cNvPr id="4" name="Footer Placeholder 3">
            <a:extLst>
              <a:ext uri="{FF2B5EF4-FFF2-40B4-BE49-F238E27FC236}">
                <a16:creationId xmlns:a16="http://schemas.microsoft.com/office/drawing/2014/main" id="{47267029-1B16-43DB-BC0B-AE859303A3E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D4C7556-A5A0-4AAA-8706-B0710AB50A1A}"/>
              </a:ext>
            </a:extLst>
          </p:cNvPr>
          <p:cNvSpPr>
            <a:spLocks noGrp="1"/>
          </p:cNvSpPr>
          <p:nvPr>
            <p:ph type="sldNum" sz="quarter" idx="12"/>
          </p:nvPr>
        </p:nvSpPr>
        <p:spPr/>
        <p:txBody>
          <a:bodyPr/>
          <a:lstStyle/>
          <a:p>
            <a:fld id="{BB055922-87EB-483D-8474-2C9330A0D922}" type="slidenum">
              <a:rPr lang="en-US" smtClean="0"/>
              <a:t>99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02942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3956</TotalTime>
  <Words>8175</Words>
  <Application>Microsoft Office PowerPoint</Application>
  <PresentationFormat>On-screen Show (4:3)</PresentationFormat>
  <Paragraphs>1128</Paragraphs>
  <Slides>153</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153</vt:i4>
      </vt:variant>
    </vt:vector>
  </HeadingPairs>
  <TitlesOfParts>
    <vt:vector size="169" baseType="lpstr">
      <vt:lpstr>Arial</vt:lpstr>
      <vt:lpstr>Calibri</vt:lpstr>
      <vt:lpstr>Century Schoolbook</vt:lpstr>
      <vt:lpstr>Georgia</vt:lpstr>
      <vt:lpstr>Mangal</vt:lpstr>
      <vt:lpstr>medium-content-serif-font</vt:lpstr>
      <vt:lpstr>Microsoft Sans Serif</vt:lpstr>
      <vt:lpstr>Muli</vt:lpstr>
      <vt:lpstr>Nunito</vt:lpstr>
      <vt:lpstr>source-serif-pro</vt:lpstr>
      <vt:lpstr>Tahoma</vt:lpstr>
      <vt:lpstr>Times New Roman</vt:lpstr>
      <vt:lpstr>Verdana</vt:lpstr>
      <vt:lpstr>Wingdings</vt:lpstr>
      <vt:lpstr>Wingdings 2</vt:lpstr>
      <vt:lpstr>Office Theme</vt:lpstr>
      <vt:lpstr> </vt:lpstr>
      <vt:lpstr> BCSE0103: SOFT COMPUTING</vt:lpstr>
      <vt:lpstr> BCSE0103: SOFT COMPUTING</vt:lpstr>
      <vt:lpstr> BCSE0103: SOFT COMPUTING</vt:lpstr>
      <vt:lpstr>Agenda</vt:lpstr>
      <vt:lpstr>Concept of Computing</vt:lpstr>
      <vt:lpstr> Important Characteristics of Computing</vt:lpstr>
      <vt:lpstr>Hard Computing</vt:lpstr>
      <vt:lpstr>Problem Areas of Hard Computing</vt:lpstr>
      <vt:lpstr> A classic example of a task that  requires machine learning: It is very hard to say what makes a 2</vt:lpstr>
      <vt:lpstr>Some more examples of tasks that are best solved by using a learning algorithm</vt:lpstr>
      <vt:lpstr>Some more examples….</vt:lpstr>
      <vt:lpstr>Soft Computing</vt:lpstr>
      <vt:lpstr>Characteristics of Soft Computing</vt:lpstr>
      <vt:lpstr>PowerPoint Presentation</vt:lpstr>
      <vt:lpstr>PowerPoint Presentation</vt:lpstr>
      <vt:lpstr>PowerPoint Presentation</vt:lpstr>
      <vt:lpstr>How Soft Computing?</vt:lpstr>
      <vt:lpstr>How Soft Computing?</vt:lpstr>
      <vt:lpstr>How Soft Computing?</vt:lpstr>
      <vt:lpstr>Hard Computing vs Soft Computing</vt:lpstr>
      <vt:lpstr>PowerPoint Presentation</vt:lpstr>
      <vt:lpstr>Hybrid Computing</vt:lpstr>
      <vt:lpstr>In this course…. How to build an artificial neural networks and train it with input data to solve a number of problems, which are not possible to solve with hard computing. Basic concepts of fuzzy algebra and then how to solve problems using fuzzy logic. The framework of genetic algorithm and solving varieties of optimization problems.   </vt:lpstr>
      <vt:lpstr>MCQ</vt:lpstr>
      <vt:lpstr>MCQ</vt:lpstr>
      <vt:lpstr>MCQ</vt:lpstr>
      <vt:lpstr>MCQ</vt:lpstr>
      <vt:lpstr> Questions</vt:lpstr>
      <vt:lpstr>Biological nervous system</vt:lpstr>
      <vt:lpstr> Neuron and its working</vt:lpstr>
      <vt:lpstr>   Brain: Center of the nervous   system</vt:lpstr>
      <vt:lpstr>Artificial Neural Networks (ANNs)</vt:lpstr>
      <vt:lpstr>Artificial Neural Networks (ANNs)</vt:lpstr>
      <vt:lpstr>Artificial Neural Networks (ANNs)</vt:lpstr>
      <vt:lpstr>Elements of a Neural Network</vt:lpstr>
      <vt:lpstr>Elements Artificial Neural Networks</vt:lpstr>
      <vt:lpstr>Types of neural networks</vt:lpstr>
      <vt:lpstr>Types of neural networks</vt:lpstr>
      <vt:lpstr>Types of neural networks</vt:lpstr>
      <vt:lpstr>History of neural networks</vt:lpstr>
      <vt:lpstr>History of neural networks</vt:lpstr>
      <vt:lpstr>Neuron Components</vt:lpstr>
      <vt:lpstr>Neuron Components</vt:lpstr>
      <vt:lpstr>Types of Activation Function</vt:lpstr>
      <vt:lpstr>Types of Activation Function</vt:lpstr>
      <vt:lpstr>Types of Activation Function</vt:lpstr>
      <vt:lpstr>   (iv) Sigmoid Function: It is by far the most commonly used activation function in neural networks. The need for sigmoid function stems from the fact that many learning algorithms require the activation function to be differentiable and hence continuous. There are two types of sigmoid function: </vt:lpstr>
      <vt:lpstr>  (b)Bipolar Sigmoid Function</vt:lpstr>
      <vt:lpstr> (v) Hyperbolic Tangent Function</vt:lpstr>
      <vt:lpstr>PowerPoint Presentation</vt:lpstr>
      <vt:lpstr> Task of a Neuron </vt:lpstr>
      <vt:lpstr> Artificial neural network </vt:lpstr>
      <vt:lpstr> Artificial neural network </vt:lpstr>
      <vt:lpstr> Artificial Neural Network</vt:lpstr>
      <vt:lpstr>  Mathematical   Understanding</vt:lpstr>
      <vt:lpstr>MCQ</vt:lpstr>
      <vt:lpstr>MCQ</vt:lpstr>
      <vt:lpstr>MCQ</vt:lpstr>
      <vt:lpstr>MCQ</vt:lpstr>
      <vt:lpstr>MCQ</vt:lpstr>
      <vt:lpstr>MCQ</vt:lpstr>
      <vt:lpstr>Advantages of ANN</vt:lpstr>
      <vt:lpstr>Advantages of ANN</vt:lpstr>
      <vt:lpstr>MuCulloch &amp; Pitt Model</vt:lpstr>
      <vt:lpstr>MuCulloch &amp; Pitt Model</vt:lpstr>
      <vt:lpstr>MuCulloch &amp; Pitt Model</vt:lpstr>
      <vt:lpstr>MuCulloch &amp; Pitt Model</vt:lpstr>
      <vt:lpstr>MuCulloch &amp; Pitt Model</vt:lpstr>
      <vt:lpstr>Example 2</vt:lpstr>
      <vt:lpstr>Example 2</vt:lpstr>
      <vt:lpstr>MuCulloch &amp; Pitt Model</vt:lpstr>
      <vt:lpstr>Learning methods in PERCEPTRON</vt:lpstr>
      <vt:lpstr>Types of ANN Architecture</vt:lpstr>
      <vt:lpstr>AND Problem and its Neural Network</vt:lpstr>
      <vt:lpstr>AND Problem and its Neural Network</vt:lpstr>
      <vt:lpstr>AND Problem and its Neural Network</vt:lpstr>
      <vt:lpstr>Single layer feed forward Neural Network</vt:lpstr>
      <vt:lpstr>Single layer feed forward Neural Network</vt:lpstr>
      <vt:lpstr>Modeling SLModelling SLFFNNFFNN</vt:lpstr>
      <vt:lpstr>Multi layer feed forward Neural Network </vt:lpstr>
      <vt:lpstr>Multi layer feed forward Neural Network </vt:lpstr>
      <vt:lpstr>Multi layer feed forward Neural Network </vt:lpstr>
      <vt:lpstr>Recurrent Neural network Architecture</vt:lpstr>
      <vt:lpstr>Recurrent neural Network</vt:lpstr>
      <vt:lpstr>Why Different types of neural network</vt:lpstr>
      <vt:lpstr>Revisit of a single neural network</vt:lpstr>
      <vt:lpstr>AND and XOR problems</vt:lpstr>
      <vt:lpstr>AND problem is linearly separable</vt:lpstr>
      <vt:lpstr>AND problem is linearly separable</vt:lpstr>
      <vt:lpstr>MCQ</vt:lpstr>
      <vt:lpstr>MCQ</vt:lpstr>
      <vt:lpstr>MCQ</vt:lpstr>
      <vt:lpstr>MCQ</vt:lpstr>
      <vt:lpstr>MCQ</vt:lpstr>
      <vt:lpstr>XOR problem is linearly non-separable</vt:lpstr>
      <vt:lpstr>XOR problem is linearly non-separable</vt:lpstr>
      <vt:lpstr>Our observations</vt:lpstr>
      <vt:lpstr>Our observations</vt:lpstr>
      <vt:lpstr>Solution of XOR Problem</vt:lpstr>
      <vt:lpstr> Dynamic neural Network</vt:lpstr>
      <vt:lpstr>Dynamic neural Network</vt:lpstr>
      <vt:lpstr>Concept of Learning in neural Network</vt:lpstr>
      <vt:lpstr>Types of Learning</vt:lpstr>
      <vt:lpstr>Supervised Learning</vt:lpstr>
      <vt:lpstr>Unsupervised Learning</vt:lpstr>
      <vt:lpstr>Reinforcement Learning</vt:lpstr>
      <vt:lpstr>Different learning techniques : Gradient descent  learning</vt:lpstr>
      <vt:lpstr>Different learning techniques: Stochastic learning</vt:lpstr>
      <vt:lpstr>Different learning techniques: Hebbian learning</vt:lpstr>
      <vt:lpstr>Different learning techniques: Competitive learning</vt:lpstr>
      <vt:lpstr>Linearly Separable Task &amp; XOR Problem</vt:lpstr>
      <vt:lpstr>Linearly Separable Task &amp; XOR Problem</vt:lpstr>
      <vt:lpstr>XOR Problem</vt:lpstr>
      <vt:lpstr>XOR Problem</vt:lpstr>
      <vt:lpstr>Multilayer  Perceptron</vt:lpstr>
      <vt:lpstr>Architecture of Multilayer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Propagation  Algorithm</vt:lpstr>
      <vt:lpstr>Back Propagation  Algorithm</vt:lpstr>
      <vt:lpstr>The BP Algorithm – what it actually does!</vt:lpstr>
      <vt:lpstr>Back Propagation Learning</vt:lpstr>
      <vt:lpstr>How Back Propagation Algorithm Works</vt:lpstr>
      <vt:lpstr>Adaline network</vt:lpstr>
      <vt:lpstr>Adaline network</vt:lpstr>
      <vt:lpstr>Adaline network</vt:lpstr>
      <vt:lpstr>PowerPoint Presentation</vt:lpstr>
      <vt:lpstr>Problem: Design OR gate using Adaline Network?</vt:lpstr>
      <vt:lpstr>Problem: Design OR gate using Adaline Network?</vt:lpstr>
      <vt:lpstr>Similarly, repeat the same steps for other input vectors and you will get.</vt:lpstr>
      <vt:lpstr>PowerPoint Presentation</vt:lpstr>
      <vt:lpstr>Madaline (Multiple Adaptive Linear Neuron) Network</vt:lpstr>
      <vt:lpstr>Madaline (Multiple Adaptive Linear Neuron) Network</vt:lpstr>
      <vt:lpstr>Madaline (Multiple Adaptive Linear Neuron) Network</vt:lpstr>
      <vt:lpstr>Madaline (Multiple Adaptive Linear Neuron) Network</vt:lpstr>
      <vt:lpstr>Problem: Using the Madaline network, implement XOR function with bipolar inputs and targets. Assume the required parameter for the training of the network.</vt:lpstr>
      <vt:lpstr>Problem: Using the Madaline network, implement XOR function with bipolar inputs and targets. Assume the required parameter for the training of the network.</vt:lpstr>
      <vt:lpstr>Problem: Using the Madaline network, implement XOR function with bipolar inputs and targets. Assume the required parameter for the training of the network.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Topic&gt;</dc:title>
  <dc:creator>admin</dc:creator>
  <cp:lastModifiedBy>Admin</cp:lastModifiedBy>
  <cp:revision>440</cp:revision>
  <dcterms:created xsi:type="dcterms:W3CDTF">2020-06-30T05:06:42Z</dcterms:created>
  <dcterms:modified xsi:type="dcterms:W3CDTF">2023-09-08T02:51:18Z</dcterms:modified>
</cp:coreProperties>
</file>